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9" r:id="rId1"/>
    <p:sldMasterId id="2147483780" r:id="rId2"/>
    <p:sldMasterId id="2147483781" r:id="rId3"/>
    <p:sldMasterId id="2147483782" r:id="rId4"/>
  </p:sldMasterIdLst>
  <p:notesMasterIdLst>
    <p:notesMasterId r:id="rId2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24377650" cy="13716000"/>
  <p:notesSz cx="6858000" cy="9144000"/>
  <p:embeddedFontLst>
    <p:embeddedFont>
      <p:font typeface="Amatic SC" panose="00000500000000000000" pitchFamily="2" charset="-79"/>
      <p:regular r:id="rId21"/>
      <p:bold r:id="rId22"/>
    </p:embeddedFont>
    <p:embeddedFont>
      <p:font typeface="Calibri" panose="020F0502020204030204" pitchFamily="34" charset="0"/>
      <p:regular r:id="rId23"/>
      <p:bold r:id="rId24"/>
      <p:italic r:id="rId25"/>
      <p:boldItalic r:id="rId26"/>
    </p:embeddedFont>
    <p:embeddedFont>
      <p:font typeface="Helvetica Neue" panose="020B0604020202020204" charset="0"/>
      <p:regular r:id="rId27"/>
      <p:bold r:id="rId28"/>
      <p:italic r:id="rId29"/>
      <p:boldItalic r:id="rId30"/>
    </p:embeddedFont>
    <p:embeddedFont>
      <p:font typeface="Inconsolata" panose="020B0604020202020204" charset="0"/>
      <p:regular r:id="rId31"/>
      <p:bold r:id="rId32"/>
    </p:embeddedFont>
    <p:embeddedFont>
      <p:font typeface="Lato Light" panose="020B0604020202020204" charset="0"/>
      <p:regular r:id="rId33"/>
      <p:bold r:id="rId34"/>
      <p:italic r:id="rId35"/>
      <p:boldItalic r:id="rId36"/>
    </p:embeddedFont>
    <p:embeddedFont>
      <p:font typeface="Poppins" panose="020B0604020202020204" charset="0"/>
      <p:regular r:id="rId37"/>
      <p:bold r:id="rId38"/>
      <p:italic r:id="rId39"/>
      <p:boldItalic r:id="rId40"/>
    </p:embeddedFont>
    <p:embeddedFont>
      <p:font typeface="Poppins Medium" panose="020B060402020202020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Black" panose="02000000000000000000" pitchFamily="2" charset="0"/>
      <p:bold r:id="rId49"/>
      <p:boldItalic r:id="rId50"/>
    </p:embeddedFont>
    <p:embeddedFont>
      <p:font typeface="Roboto Light" panose="02000000000000000000" pitchFamily="2" charset="0"/>
      <p:regular r:id="rId51"/>
      <p:bold r:id="rId52"/>
      <p:italic r:id="rId53"/>
      <p:boldItalic r:id="rId54"/>
    </p:embeddedFont>
    <p:embeddedFont>
      <p:font typeface="Roboto Medium" panose="02000000000000000000" pitchFamily="2" charset="0"/>
      <p:regular r:id="rId55"/>
      <p:bold r:id="rId56"/>
      <p:italic r:id="rId57"/>
      <p:boldItalic r:id="rId58"/>
    </p:embeddedFont>
    <p:embeddedFont>
      <p:font typeface="Roboto Thin"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F3FD43-66E5-40E9-8963-34682393BD0E}">
  <a:tblStyle styleId="{89F3FD43-66E5-40E9-8963-34682393BD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832" y="72"/>
      </p:cViewPr>
      <p:guideLst>
        <p:guide pos="958"/>
        <p:guide orient="horz" pos="8160"/>
        <p:guide orient="horz" pos="480"/>
        <p:guide pos="14398"/>
        <p:guide orient="horz" pos="2896"/>
        <p:guide orient="horz" pos="24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font" Target="fonts/font35.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9.fntdata"/><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font" Target="fonts/font38.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4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3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font" Target="fonts/font39.fntdata"/><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font" Target="fonts/font4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10" Type="http://schemas.openxmlformats.org/officeDocument/2006/relationships/slide" Target="slides/slide6.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font" Target="fonts/font40.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630a814dc5_0_5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g8bda237455_4_333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9" name="Google Shape;2399;g8bda237455_4_33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g8bd883d690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6" name="Google Shape;2406;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8bda237455_0_132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4" name="Google Shape;2414;g8bda237455_0_1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g8bda237455_0_132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2" name="Google Shape;2422;g8bda237455_0_1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a:latin typeface="Roboto"/>
                <a:ea typeface="Roboto"/>
                <a:cs typeface="Roboto"/>
                <a:sym typeface="Roboto"/>
              </a:rPr>
              <a:t>Assuming that the web server itself may be compromised, we thought it best to add another layer of security. We are aware  that unable to encrypt the wp-config.php file  or remove the sensitive mysql information. Wordpress by default uses Salted MD5 encryption. </a:t>
            </a:r>
            <a:endParaRPr sz="1200">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US" sz="1200">
                <a:latin typeface="Roboto"/>
                <a:ea typeface="Roboto"/>
                <a:cs typeface="Roboto"/>
                <a:sym typeface="Roboto"/>
              </a:rPr>
              <a:t>MD5, even salted is easily crackable once the contents of ‘wp_users’ table are exposed or dumped.. </a:t>
            </a:r>
            <a:endParaRPr sz="1200">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US" sz="1200">
                <a:latin typeface="Roboto"/>
                <a:ea typeface="Roboto"/>
                <a:cs typeface="Roboto"/>
                <a:sym typeface="Roboto"/>
              </a:rPr>
              <a:t>To prevent this, the recommendation is to switch to more robust encryption scheme such as bcrypt. </a:t>
            </a:r>
            <a:endParaRPr sz="1200">
              <a:latin typeface="Roboto"/>
              <a:ea typeface="Roboto"/>
              <a:cs typeface="Roboto"/>
              <a:sym typeface="Roboto"/>
            </a:endParaRPr>
          </a:p>
          <a:p>
            <a:pPr marL="0" lvl="0" indent="0" algn="l" rtl="0">
              <a:lnSpc>
                <a:spcPct val="115000"/>
              </a:lnSpc>
              <a:spcBef>
                <a:spcPts val="1200"/>
              </a:spcBef>
              <a:spcAft>
                <a:spcPts val="0"/>
              </a:spcAft>
              <a:buNone/>
            </a:pPr>
            <a:r>
              <a:rPr lang="en-US" sz="1200">
                <a:latin typeface="Roboto"/>
                <a:ea typeface="Roboto"/>
                <a:cs typeface="Roboto"/>
                <a:sym typeface="Roboto"/>
              </a:rPr>
              <a:t>bcrypt  is the most computationally expensive algorithm out of the three that wordpress natively supports. This means that it would take a long time to crack a hash.while It wont stop a bad actor from eventually cracking a password, it will make it so slow that it will not be worth</a:t>
            </a:r>
            <a:endParaRPr sz="1200">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US" sz="1200">
                <a:latin typeface="Roboto"/>
                <a:ea typeface="Roboto"/>
                <a:cs typeface="Roboto"/>
                <a:sym typeface="Roboto"/>
              </a:rPr>
              <a:t>Installing the plugin is easily achieved by installing a wordpress plugin to the must use directory. The must use directory ensures that any potential bad actors cannot remove it easily.</a:t>
            </a:r>
            <a:endParaRPr sz="1200">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8bda237455_4_334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8bda237455_4_33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8bd883d690_0_6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2" name="Google Shape;2332;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g8bda237455_4_129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4" name="Google Shape;2344;g8bda237455_4_12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8bda237455_4_232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1" name="Google Shape;2351;g8bda237455_4_2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8bda237455_0_24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8bda237455_0_2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8bda237455_4_25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8bda237455_4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8bd883d690_0_2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8bda237455_0_130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8bda237455_0_13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8bda237455_0_131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8bda237455_0_1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5" name="Google Shape;85;p1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6" name="Google Shape;86;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95" name="Google Shape;1595;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6" name="Google Shape;1596;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7" name="Google Shape;1597;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98" name="Google Shape;1598;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00" name="Google Shape;1600;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4" name="Google Shape;1604;p104"/>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5" name="Google Shape;1605;p104"/>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9" name="Google Shape;1609;p104"/>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0" name="Google Shape;1610;p104"/>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4" name="Google Shape;1614;p104"/>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5" name="Google Shape;1615;p104"/>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9" name="Google Shape;1619;p104"/>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0" name="Google Shape;1620;p104"/>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4" name="Google Shape;1624;p104"/>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5" name="Google Shape;1625;p104"/>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9" name="Google Shape;1629;p104"/>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0" name="Google Shape;1630;p104"/>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4" name="Google Shape;1634;p104"/>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635"/>
        <p:cNvGrpSpPr/>
        <p:nvPr/>
      </p:nvGrpSpPr>
      <p:grpSpPr>
        <a:xfrm>
          <a:off x="0" y="0"/>
          <a:ext cx="0" cy="0"/>
          <a:chOff x="0" y="0"/>
          <a:chExt cx="0" cy="0"/>
        </a:xfrm>
      </p:grpSpPr>
      <p:sp>
        <p:nvSpPr>
          <p:cNvPr id="1636" name="Google Shape;1636;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7" name="Google Shape;1637;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38" name="Google Shape;1638;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41" name="Google Shape;1641;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2" name="Google Shape;1642;p10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6" name="Google Shape;1646;p105"/>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7" name="Google Shape;1647;p10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1" name="Google Shape;1651;p10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2" name="Google Shape;1652;p10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6" name="Google Shape;1656;p10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7" name="Google Shape;1657;p10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1" name="Google Shape;1661;p10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2" name="Google Shape;1662;p10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6" name="Google Shape;1666;p105"/>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7" name="Google Shape;1667;p10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1" name="Google Shape;1671;p105"/>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2" name="Google Shape;1672;p10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6" name="Google Shape;1676;p105"/>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7" name="Google Shape;1677;p10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1" name="Google Shape;1681;p105"/>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682"/>
        <p:cNvGrpSpPr/>
        <p:nvPr/>
      </p:nvGrpSpPr>
      <p:grpSpPr>
        <a:xfrm>
          <a:off x="0" y="0"/>
          <a:ext cx="0" cy="0"/>
          <a:chOff x="0" y="0"/>
          <a:chExt cx="0" cy="0"/>
        </a:xfrm>
      </p:grpSpPr>
      <p:sp>
        <p:nvSpPr>
          <p:cNvPr id="1683" name="Google Shape;1683;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4" name="Google Shape;1684;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85" name="Google Shape;1685;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86" name="Google Shape;1686;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88" name="Google Shape;1688;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9" name="Google Shape;1689;p10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3" name="Google Shape;1693;p106"/>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4" name="Google Shape;1694;p10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8" name="Google Shape;1698;p10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9" name="Google Shape;1699;p10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3" name="Google Shape;1703;p10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4" name="Google Shape;1704;p10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8" name="Google Shape;1708;p10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9" name="Google Shape;1709;p10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3" name="Google Shape;1713;p106"/>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4" name="Google Shape;1714;p10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8" name="Google Shape;1718;p106"/>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9" name="Google Shape;1719;p10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3" name="Google Shape;1723;p106"/>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4" name="Google Shape;1724;p10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8" name="Google Shape;1728;p106"/>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729"/>
        <p:cNvGrpSpPr/>
        <p:nvPr/>
      </p:nvGrpSpPr>
      <p:grpSpPr>
        <a:xfrm>
          <a:off x="0" y="0"/>
          <a:ext cx="0" cy="0"/>
          <a:chOff x="0" y="0"/>
          <a:chExt cx="0" cy="0"/>
        </a:xfrm>
      </p:grpSpPr>
      <p:sp>
        <p:nvSpPr>
          <p:cNvPr id="1730" name="Google Shape;1730;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1" name="Google Shape;1731;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32" name="Google Shape;1732;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33" name="Google Shape;1733;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35" name="Google Shape;1735;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9" name="Google Shape;1739;p107"/>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0" name="Google Shape;1740;p107"/>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4" name="Google Shape;1744;p107"/>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5" name="Google Shape;1745;p107"/>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9" name="Google Shape;1749;p107"/>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0" name="Google Shape;1750;p107"/>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54" name="Google Shape;1754;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55" name="Google Shape;1755;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57" name="Google Shape;1757;p10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8"/>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9" name="Google Shape;1759;p108"/>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1" name="Google Shape;1761;p108"/>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3" name="Google Shape;1763;p108"/>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764"/>
        <p:cNvGrpSpPr/>
        <p:nvPr/>
      </p:nvGrpSpPr>
      <p:grpSpPr>
        <a:xfrm>
          <a:off x="0" y="0"/>
          <a:ext cx="0" cy="0"/>
          <a:chOff x="0" y="0"/>
          <a:chExt cx="0" cy="0"/>
        </a:xfrm>
      </p:grpSpPr>
      <p:sp>
        <p:nvSpPr>
          <p:cNvPr id="1765" name="Google Shape;1765;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6" name="Google Shape;1766;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7" name="Google Shape;1767;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8" name="Google Shape;1768;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70" name="Google Shape;1770;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1" name="Google Shape;1771;p109"/>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9"/>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4" name="Google Shape;1774;p109"/>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5" name="Google Shape;1775;p109"/>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6" name="Google Shape;1776;p109"/>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9" name="Google Shape;1779;p109"/>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0" name="Google Shape;1780;p109"/>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1" name="Google Shape;1781;p109"/>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09"/>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5" name="Google Shape;1785;p109"/>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6" name="Google Shape;1786;p109"/>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9"/>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88" name="Google Shape;1788;p109"/>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9" name="Google Shape;1789;p109"/>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0" name="Google Shape;1790;p109"/>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3" name="Google Shape;1793;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4" name="Google Shape;1794;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95" name="Google Shape;1795;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96" name="Google Shape;1796;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98" name="Google Shape;1798;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9" name="Google Shape;1799;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0" name="Google Shape;1800;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1" name="Google Shape;1801;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2" name="Google Shape;1802;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3" name="Google Shape;1803;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4" name="Google Shape;1804;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5" name="Google Shape;1805;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06" name="Google Shape;1806;p11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2" name="Google Shape;1812;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3" name="Google Shape;1813;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14" name="Google Shape;1814;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5" name="Google Shape;1815;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17" name="Google Shape;1817;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8" name="Google Shape;1818;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9" name="Google Shape;1819;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0" name="Google Shape;1820;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1" name="Google Shape;1821;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2" name="Google Shape;1822;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3" name="Google Shape;1823;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4" name="Google Shape;1824;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25" name="Google Shape;1825;p11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1" name="Google Shape;1831;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2" name="Google Shape;1832;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3" name="Google Shape;1833;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34" name="Google Shape;1834;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36" name="Google Shape;1836;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7" name="Google Shape;1837;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8" name="Google Shape;1838;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9" name="Google Shape;1839;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0" name="Google Shape;1840;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1" name="Google Shape;1841;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2" name="Google Shape;1842;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3" name="Google Shape;1843;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44" name="Google Shape;1844;p112"/>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0" name="Google Shape;1850;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1" name="Google Shape;1851;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52" name="Google Shape;1852;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3" name="Google Shape;1853;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55" name="Google Shape;1855;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6" name="Google Shape;1856;p11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7" name="Google Shape;1857;p11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8" name="Google Shape;1858;p11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9" name="Google Shape;1859;p11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0" name="Google Shape;1860;p11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1" name="Google Shape;1861;p11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2" name="Google Shape;1862;p11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63" name="Google Shape;1863;p113"/>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9" name="Google Shape;1869;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0" name="Google Shape;1870;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1" name="Google Shape;1871;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72" name="Google Shape;1872;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74" name="Google Shape;1874;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5" name="Google Shape;1875;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6" name="Google Shape;1876;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7" name="Google Shape;1877;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8" name="Google Shape;1878;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9" name="Google Shape;1879;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0" name="Google Shape;1880;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1" name="Google Shape;1881;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2" name="Google Shape;1882;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3" name="Google Shape;1883;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84" name="Google Shape;1884;p11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1" name="Google Shape;1891;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2" name="Google Shape;1892;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93" name="Google Shape;1893;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94" name="Google Shape;1894;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96" name="Google Shape;1896;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7" name="Google Shape;1897;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8" name="Google Shape;1898;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9" name="Google Shape;1899;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0" name="Google Shape;1900;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1" name="Google Shape;1901;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2" name="Google Shape;1902;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3" name="Google Shape;1903;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4" name="Google Shape;1904;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5" name="Google Shape;1905;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06" name="Google Shape;1906;p11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3" name="Google Shape;1913;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4" name="Google Shape;1914;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15" name="Google Shape;1915;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9" name="Google Shape;1919;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0" name="Google Shape;1920;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1" name="Google Shape;1921;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2" name="Google Shape;1922;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3" name="Google Shape;1923;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4" name="Google Shape;1924;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5" name="Google Shape;1925;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6" name="Google Shape;1926;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7" name="Google Shape;1927;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28" name="Google Shape;1928;p116"/>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5" name="Google Shape;1935;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6" name="Google Shape;1936;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37" name="Google Shape;1937;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38" name="Google Shape;1938;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40" name="Google Shape;1940;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1" name="Google Shape;1941;p11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2" name="Google Shape;1942;p11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3" name="Google Shape;1943;p11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4" name="Google Shape;1944;p11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5" name="Google Shape;1945;p11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6" name="Google Shape;1946;p11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7" name="Google Shape;1947;p11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8" name="Google Shape;1948;p11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9" name="Google Shape;1949;p11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50" name="Google Shape;1950;p117"/>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7" name="Google Shape;1957;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8" name="Google Shape;1958;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9" name="Google Shape;1959;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0" name="Google Shape;1960;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62" name="Google Shape;1962;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3" name="Google Shape;1963;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4" name="Google Shape;1964;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6" name="Google Shape;1966;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7" name="Google Shape;1967;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8" name="Google Shape;1968;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9" name="Google Shape;1969;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1" name="Google Shape;1971;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2" name="Google Shape;1972;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3" name="Google Shape;1973;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74" name="Google Shape;1974;p118"/>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2" name="Google Shape;1982;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3" name="Google Shape;1983;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84" name="Google Shape;1984;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85" name="Google Shape;1985;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7" name="Google Shape;1987;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8" name="Google Shape;1988;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9" name="Google Shape;1989;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1" name="Google Shape;1991;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2" name="Google Shape;1992;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3" name="Google Shape;1993;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4" name="Google Shape;1994;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6" name="Google Shape;1996;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7" name="Google Shape;1997;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8" name="Google Shape;1998;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99" name="Google Shape;1999;p11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7" name="Google Shape;2007;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8" name="Google Shape;2008;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09" name="Google Shape;2009;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10" name="Google Shape;2010;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12" name="Google Shape;2012;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3" name="Google Shape;2013;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4" name="Google Shape;2014;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6" name="Google Shape;2016;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7" name="Google Shape;2017;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8" name="Google Shape;2018;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9" name="Google Shape;2019;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1" name="Google Shape;2021;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2" name="Google Shape;2022;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3" name="Google Shape;2023;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24" name="Google Shape;2024;p120"/>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2" name="Google Shape;2032;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3" name="Google Shape;2033;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34" name="Google Shape;2034;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35" name="Google Shape;2035;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37" name="Google Shape;2037;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8" name="Google Shape;2038;p12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9" name="Google Shape;2039;p12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1" name="Google Shape;2041;p12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2" name="Google Shape;2042;p12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3" name="Google Shape;2043;p12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4" name="Google Shape;2044;p12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6" name="Google Shape;2046;p12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7" name="Google Shape;2047;p12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8" name="Google Shape;2048;p12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49" name="Google Shape;2049;p121"/>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7" name="Google Shape;2057;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8" name="Google Shape;2058;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59" name="Google Shape;2059;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60" name="Google Shape;2060;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62" name="Google Shape;2062;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3" name="Google Shape;2063;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4" name="Google Shape;2064;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5" name="Google Shape;2065;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6" name="Google Shape;2066;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7" name="Google Shape;2067;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8" name="Google Shape;2068;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9" name="Google Shape;2069;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0" name="Google Shape;2070;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1" name="Google Shape;2071;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2" name="Google Shape;2072;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3" name="Google Shape;2073;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4" name="Google Shape;2074;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5" name="Google Shape;2075;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76" name="Google Shape;2076;p122"/>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5" name="Google Shape;2085;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6" name="Google Shape;2086;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87" name="Google Shape;2087;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88" name="Google Shape;2088;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90" name="Google Shape;2090;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1" name="Google Shape;2091;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2" name="Google Shape;2092;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3" name="Google Shape;2093;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4" name="Google Shape;2094;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5" name="Google Shape;2095;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6" name="Google Shape;2096;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7" name="Google Shape;2097;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8" name="Google Shape;2098;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9" name="Google Shape;2099;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0" name="Google Shape;2100;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1" name="Google Shape;2101;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2" name="Google Shape;2102;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3" name="Google Shape;2103;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04" name="Google Shape;2104;p12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98" name="Google Shape;98;p14"/>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 name="Google Shape;99;p14"/>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00" name="Google Shape;100;p14"/>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 name="Google Shape;101;p1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 name="Google Shape;102;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04" name="Google Shape;104;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5" name="Google Shape;105;p1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3" name="Google Shape;2113;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4" name="Google Shape;2114;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15" name="Google Shape;2115;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16" name="Google Shape;2116;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18" name="Google Shape;2118;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9" name="Google Shape;2119;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0" name="Google Shape;2120;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1" name="Google Shape;2121;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2" name="Google Shape;2122;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3" name="Google Shape;2123;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4" name="Google Shape;2124;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5" name="Google Shape;2125;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6" name="Google Shape;2126;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7" name="Google Shape;2127;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8" name="Google Shape;2128;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9" name="Google Shape;2129;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0" name="Google Shape;2130;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1" name="Google Shape;2131;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32" name="Google Shape;2132;p124"/>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1" name="Google Shape;2141;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2" name="Google Shape;2142;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3" name="Google Shape;2143;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44" name="Google Shape;2144;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46" name="Google Shape;2146;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7" name="Google Shape;2147;p12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8" name="Google Shape;2148;p12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9" name="Google Shape;2149;p12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0" name="Google Shape;2150;p12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1" name="Google Shape;2151;p12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2" name="Google Shape;2152;p12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3" name="Google Shape;2153;p12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4" name="Google Shape;2154;p12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5" name="Google Shape;2155;p12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6" name="Google Shape;2156;p12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7" name="Google Shape;2157;p12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8" name="Google Shape;2158;p12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9" name="Google Shape;2159;p12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60" name="Google Shape;2160;p125"/>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167"/>
        <p:cNvGrpSpPr/>
        <p:nvPr/>
      </p:nvGrpSpPr>
      <p:grpSpPr>
        <a:xfrm>
          <a:off x="0" y="0"/>
          <a:ext cx="0" cy="0"/>
          <a:chOff x="0" y="0"/>
          <a:chExt cx="0" cy="0"/>
        </a:xfrm>
      </p:grpSpPr>
      <p:sp>
        <p:nvSpPr>
          <p:cNvPr id="2168" name="Google Shape;2168;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9" name="Google Shape;2169;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70" name="Google Shape;2170;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71" name="Google Shape;2171;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3" name="Google Shape;2173;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4" name="Google Shape;2174;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5" name="Google Shape;2175;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6" name="Google Shape;2176;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7" name="Google Shape;2177;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8" name="Google Shape;2178;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9" name="Google Shape;2179;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0" name="Google Shape;2180;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1" name="Google Shape;2181;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2" name="Google Shape;2182;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3" name="Google Shape;2183;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4" name="Google Shape;2184;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5" name="Google Shape;2185;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6" name="Google Shape;2186;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7" name="Google Shape;2187;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8" name="Google Shape;2188;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9" name="Google Shape;2189;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90" name="Google Shape;2190;p126"/>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198"/>
        <p:cNvGrpSpPr/>
        <p:nvPr/>
      </p:nvGrpSpPr>
      <p:grpSpPr>
        <a:xfrm>
          <a:off x="0" y="0"/>
          <a:ext cx="0" cy="0"/>
          <a:chOff x="0" y="0"/>
          <a:chExt cx="0" cy="0"/>
        </a:xfrm>
      </p:grpSpPr>
      <p:sp>
        <p:nvSpPr>
          <p:cNvPr id="2199" name="Google Shape;2199;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0" name="Google Shape;2200;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01" name="Google Shape;2201;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02" name="Google Shape;2202;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04" name="Google Shape;2204;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5" name="Google Shape;2205;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6" name="Google Shape;2206;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7" name="Google Shape;2207;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8" name="Google Shape;2208;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9" name="Google Shape;2209;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0" name="Google Shape;2210;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1" name="Google Shape;2211;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2" name="Google Shape;2212;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3" name="Google Shape;2213;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4" name="Google Shape;2214;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5" name="Google Shape;2215;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6" name="Google Shape;2216;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7" name="Google Shape;2217;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8" name="Google Shape;2218;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9" name="Google Shape;2219;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0" name="Google Shape;2220;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21" name="Google Shape;2221;p12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229"/>
        <p:cNvGrpSpPr/>
        <p:nvPr/>
      </p:nvGrpSpPr>
      <p:grpSpPr>
        <a:xfrm>
          <a:off x="0" y="0"/>
          <a:ext cx="0" cy="0"/>
          <a:chOff x="0" y="0"/>
          <a:chExt cx="0" cy="0"/>
        </a:xfrm>
      </p:grpSpPr>
      <p:sp>
        <p:nvSpPr>
          <p:cNvPr id="2230" name="Google Shape;2230;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1" name="Google Shape;2231;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32" name="Google Shape;2232;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33" name="Google Shape;2233;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35" name="Google Shape;2235;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6" name="Google Shape;2236;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7" name="Google Shape;2237;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8" name="Google Shape;2238;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9" name="Google Shape;2239;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0" name="Google Shape;2240;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1" name="Google Shape;2241;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2" name="Google Shape;2242;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3" name="Google Shape;2243;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4" name="Google Shape;2244;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5" name="Google Shape;2245;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6" name="Google Shape;2246;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7" name="Google Shape;2247;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8" name="Google Shape;2248;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9" name="Google Shape;2249;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0" name="Google Shape;2250;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1" name="Google Shape;2251;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52" name="Google Shape;2252;p128"/>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260"/>
        <p:cNvGrpSpPr/>
        <p:nvPr/>
      </p:nvGrpSpPr>
      <p:grpSpPr>
        <a:xfrm>
          <a:off x="0" y="0"/>
          <a:ext cx="0" cy="0"/>
          <a:chOff x="0" y="0"/>
          <a:chExt cx="0" cy="0"/>
        </a:xfrm>
      </p:grpSpPr>
      <p:sp>
        <p:nvSpPr>
          <p:cNvPr id="2261" name="Google Shape;2261;p1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2" name="Google Shape;2262;p1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63" name="Google Shape;2263;p1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64" name="Google Shape;2264;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66" name="Google Shape;2266;p1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7" name="Google Shape;2267;p12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8" name="Google Shape;2268;p12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9" name="Google Shape;2269;p12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0" name="Google Shape;2270;p12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1" name="Google Shape;2271;p12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2" name="Google Shape;2272;p12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3" name="Google Shape;2273;p12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4" name="Google Shape;2274;p12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5" name="Google Shape;2275;p12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6" name="Google Shape;2276;p12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7" name="Google Shape;2277;p12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8" name="Google Shape;2278;p12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9" name="Google Shape;2279;p12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0" name="Google Shape;2280;p12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1" name="Google Shape;2281;p12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2" name="Google Shape;2282;p12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83" name="Google Shape;2283;p129"/>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293" name="Google Shape;2293;p130"/>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94" name="Google Shape;2294;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95" name="Google Shape;2295;p13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01" name="Google Shape;2301;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02" name="Google Shape;2302;p13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03" name="Google Shape;2303;p131"/>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305"/>
        <p:cNvGrpSpPr/>
        <p:nvPr/>
      </p:nvGrpSpPr>
      <p:grpSpPr>
        <a:xfrm>
          <a:off x="0" y="0"/>
          <a:ext cx="0" cy="0"/>
          <a:chOff x="0" y="0"/>
          <a:chExt cx="0" cy="0"/>
        </a:xfrm>
      </p:grpSpPr>
      <p:sp>
        <p:nvSpPr>
          <p:cNvPr id="2306" name="Google Shape;2306;p132"/>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308"/>
        <p:cNvGrpSpPr/>
        <p:nvPr/>
      </p:nvGrpSpPr>
      <p:grpSpPr>
        <a:xfrm>
          <a:off x="0" y="0"/>
          <a:ext cx="0" cy="0"/>
          <a:chOff x="0" y="0"/>
          <a:chExt cx="0" cy="0"/>
        </a:xfrm>
      </p:grpSpPr>
      <p:sp>
        <p:nvSpPr>
          <p:cNvPr id="2309" name="Google Shape;2309;p13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8" name="Google Shape;108;p1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9" name="Google Shape;109;p15"/>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10" name="Google Shape;110;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318"/>
        <p:cNvGrpSpPr/>
        <p:nvPr/>
      </p:nvGrpSpPr>
      <p:grpSpPr>
        <a:xfrm>
          <a:off x="0" y="0"/>
          <a:ext cx="0" cy="0"/>
          <a:chOff x="0" y="0"/>
          <a:chExt cx="0" cy="0"/>
        </a:xfrm>
      </p:grpSpPr>
      <p:sp>
        <p:nvSpPr>
          <p:cNvPr id="2319" name="Google Shape;2319;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9" name="Google Shape;119;p16"/>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20" name="Google Shape;120;p1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6" name="Google Shape;126;p1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27" name="Google Shape;127;p17"/>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28" name="Google Shape;12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0" name="Google Shape;130;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 name="Google Shape;131;p1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34" name="Google Shape;134;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 name="Google Shape;137;p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 name="Google Shape;138;p1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39" name="Google Shape;139;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1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 name="Google Shape;148;p1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 name="Google Shape;149;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50" name="Google Shape;150;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51" name="Google Shape;151;p19"/>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 name="Google Shape;154;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 name="Google Shape;156;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7" name="Google Shape;157;p2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 name="Google Shape;158;p2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 name="Google Shape;159;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61" name="Google Shape;161;p20"/>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65" name="Google Shape;165;p21"/>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 name="Google Shape;170;p2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71" name="Google Shape;171;p2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 name="Google Shape;172;p2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75" name="Google Shape;175;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77" name="Google Shape;177;p22"/>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78" name="Google Shape;178;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 name="Google Shape;179;p2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 name="Google Shape;180;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 name="Google Shape;181;p2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 name="Google Shape;182;p2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 name="Google Shape;18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 name="Google Shape;18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03" name="Google Shape;203;p2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 name="Google Shape;204;p2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 name="Google Shape;205;p2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 name="Google Shape;206;p2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 name="Google Shape;207;p2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 name="Google Shape;208;p2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 name="Google Shape;209;p2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 name="Google Shape;21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 name="Google Shape;21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 name="Google Shape;21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0" name="Google Shape;230;p2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1" name="Google Shape;231;p2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 name="Google Shape;232;p2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3" name="Google Shape;233;p2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4" name="Google Shape;234;p2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6" name="Google Shape;236;p2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1" name="Google Shape;241;p2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 name="Google Shape;244;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45" name="Google Shape;245;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46" name="Google Shape;246;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49" name="Google Shape;249;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3" name="Google Shape;253;p2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4" name="Google Shape;254;p2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8" name="Google Shape;258;p2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2" name="Google Shape;262;p2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6" name="Google Shape;266;p2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0" name="Google Shape;270;p2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4" name="Google Shape;274;p2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5" name="Google Shape;275;p2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6" name="Google Shape;276;p2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7" name="Google Shape;277;p2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8" name="Google Shape;278;p2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81" name="Google Shape;281;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2" name="Google Shape;282;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83" name="Google Shape;283;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84" name="Google Shape;284;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1" name="Google Shape;291;p2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2" name="Google Shape;312;p2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3" name="Google Shape;313;p2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5" name="Google Shape;315;p2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8" name="Google Shape;318;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20" name="Google Shape;320;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8" name="Google Shape;328;p2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3" name="Google Shape;333;p2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8" name="Google Shape;338;p2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3" name="Google Shape;343;p2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8" name="Google Shape;348;p2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3" name="Google Shape;353;p2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0" name="Google Shape;360;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61" name="Google Shape;361;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5" name="Google Shape;365;p2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9" name="Google Shape;369;p2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0" name="Google Shape;370;p2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4" name="Google Shape;374;p2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5" name="Google Shape;375;p2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9" name="Google Shape;379;p2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0" name="Google Shape;380;p2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4" name="Google Shape;384;p2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5" name="Google Shape;385;p2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9" name="Google Shape;389;p2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0" name="Google Shape;390;p2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4" name="Google Shape;394;p2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5" name="Google Shape;395;p2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9" name="Google Shape;399;p2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0" name="Google Shape;400;p2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4" name="Google Shape;404;p2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7" name="Google Shape;407;p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08" name="Google Shape;40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1" name="Google Shape;411;p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2" name="Google Shape;412;p2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6" name="Google Shape;416;p2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7" name="Google Shape;417;p2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1" name="Google Shape;421;p2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2" name="Google Shape;422;p2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6" name="Google Shape;426;p2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7" name="Google Shape;427;p2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1" name="Google Shape;431;p2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2" name="Google Shape;432;p2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6" name="Google Shape;436;p2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7" name="Google Shape;437;p2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1" name="Google Shape;441;p2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2" name="Google Shape;442;p2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6" name="Google Shape;446;p2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7" name="Google Shape;447;p2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1" name="Google Shape;451;p2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4" name="Google Shape;454;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5" name="Google Shape;455;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6" name="Google Shape;456;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58" name="Google Shape;458;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9" name="Google Shape;459;p30"/>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0" name="Google Shape;460;p30"/>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67" name="Google Shape;467;p30"/>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8" name="Google Shape;468;p30"/>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72" name="Google Shape;472;p30"/>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3" name="Google Shape;473;p30"/>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8" name="Google Shape;47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9" name="Google Shape;47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80" name="Google Shape;48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82" name="Google Shape;48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3" name="Google Shape;483;p31"/>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1"/>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6" name="Google Shape;486;p31"/>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7" name="Google Shape;487;p31"/>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1" name="Google Shape;491;p31"/>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2" name="Google Shape;492;p31"/>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1"/>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494" name="Google Shape;494;p31"/>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5"/>
        <p:cNvGrpSpPr/>
        <p:nvPr/>
      </p:nvGrpSpPr>
      <p:grpSpPr>
        <a:xfrm>
          <a:off x="0" y="0"/>
          <a:ext cx="0" cy="0"/>
          <a:chOff x="0" y="0"/>
          <a:chExt cx="0" cy="0"/>
        </a:xfrm>
      </p:grpSpPr>
      <p:sp>
        <p:nvSpPr>
          <p:cNvPr id="496" name="Google Shape;49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7" name="Google Shape;49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8" name="Google Shape;49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99" name="Google Shape;49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1" name="Google Shape;50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2" name="Google Shape;502;p3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4" name="Google Shape;504;p3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0" name="Google Shape;510;p3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1" name="Google Shape;511;p3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2" name="Google Shape;512;p3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3" name="Google Shape;513;p3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7" name="Google Shape;517;p3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8" name="Google Shape;518;p3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519" name="Google Shape;519;p3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0" name="Google Shape;520;p3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1" name="Google Shape;521;p3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5" name="Google Shape;525;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26" name="Google Shape;526;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0" name="Google Shape;530;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1" name="Google Shape;531;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2" name="Google Shape;532;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3" name="Google Shape;533;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4" name="Google Shape;534;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5" name="Google Shape;535;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37" name="Google Shape;537;p33"/>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4" name="Google Shape;544;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45" name="Google Shape;545;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9" name="Google Shape;549;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0" name="Google Shape;550;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1" name="Google Shape;551;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2" name="Google Shape;552;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3" name="Google Shape;553;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4" name="Google Shape;554;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56" name="Google Shape;556;p3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3" name="Google Shape;563;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64" name="Google Shape;564;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8" name="Google Shape;568;p3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9" name="Google Shape;569;p3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0" name="Google Shape;570;p3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1" name="Google Shape;571;p3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2" name="Google Shape;572;p3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3" name="Google Shape;573;p3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75" name="Google Shape;575;p35"/>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2" name="Google Shape;582;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83" name="Google Shape;583;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86" name="Google Shape;586;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7" name="Google Shape;587;p3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8" name="Google Shape;588;p3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9" name="Google Shape;589;p3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0" name="Google Shape;590;p3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1" name="Google Shape;591;p3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2" name="Google Shape;592;p3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3" name="Google Shape;593;p3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94" name="Google Shape;594;p36"/>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0" name="Google Shape;600;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02" name="Google Shape;602;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03" name="Google Shape;603;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5" name="Google Shape;605;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8" name="Google Shape;608;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0" name="Google Shape;610;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1" name="Google Shape;611;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2" name="Google Shape;612;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3" name="Google Shape;613;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4" name="Google Shape;614;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5" name="Google Shape;615;p37"/>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2" name="Google Shape;622;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24" name="Google Shape;624;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5" name="Google Shape;625;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7" name="Google Shape;627;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0" name="Google Shape;630;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2" name="Google Shape;632;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3" name="Google Shape;633;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4" name="Google Shape;634;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5" name="Google Shape;635;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6" name="Google Shape;636;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7" name="Google Shape;637;p3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4" name="Google Shape;644;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6" name="Google Shape;646;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2" name="Google Shape;652;p3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4" name="Google Shape;654;p3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5" name="Google Shape;655;p3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6" name="Google Shape;656;p3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7" name="Google Shape;657;p3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8" name="Google Shape;658;p3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9" name="Google Shape;659;p39"/>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6" name="Google Shape;66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8" name="Google Shape;66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71" name="Google Shape;67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2" name="Google Shape;672;p4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3" name="Google Shape;673;p4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4" name="Google Shape;674;p4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5" name="Google Shape;675;p4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6" name="Google Shape;676;p4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4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8" name="Google Shape;678;p4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9" name="Google Shape;679;p4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0" name="Google Shape;680;p4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81" name="Google Shape;681;p40"/>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8" name="Google Shape;688;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9" name="Google Shape;689;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90" name="Google Shape;690;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4" name="Google Shape;694;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5" name="Google Shape;695;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9" name="Google Shape;699;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0" name="Google Shape;700;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3" name="Google Shape;703;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4" name="Google Shape;704;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5" name="Google Shape;705;p41"/>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3" name="Google Shape;713;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4" name="Google Shape;714;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5" name="Google Shape;715;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6" name="Google Shape;7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8" name="Google Shape;718;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9" name="Google Shape;719;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0" name="Google Shape;720;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4" name="Google Shape;724;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5" name="Google Shape;725;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8" name="Google Shape;728;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9" name="Google Shape;729;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30" name="Google Shape;730;p42"/>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8" name="Google Shape;738;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9" name="Google Shape;739;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40" name="Google Shape;740;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3" name="Google Shape;743;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4" name="Google Shape;744;p4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5" name="Google Shape;745;p4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9" name="Google Shape;749;p4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0" name="Google Shape;750;p4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3" name="Google Shape;753;p4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4" name="Google Shape;754;p4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5" name="Google Shape;755;p43"/>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3" name="Google Shape;763;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4" name="Google Shape;764;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5" name="Google Shape;765;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9" name="Google Shape;769;p4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2" name="Google Shape;772;p4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4" name="Google Shape;774;p4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7" name="Google Shape;777;p4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9" name="Google Shape;779;p4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4"/>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8" name="Google Shape;788;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9" name="Google Shape;789;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0" name="Google Shape;790;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3" name="Google Shape;793;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4" name="Google Shape;794;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6" name="Google Shape;796;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7" name="Google Shape;797;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8" name="Google Shape;798;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9" name="Google Shape;799;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1" name="Google Shape;801;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2" name="Google Shape;802;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3" name="Google Shape;803;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4" name="Google Shape;804;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5" name="Google Shape;805;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6" name="Google Shape;806;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7" name="Google Shape;807;p45"/>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6" name="Google Shape;816;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7" name="Google Shape;817;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8" name="Google Shape;818;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1" name="Google Shape;821;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2" name="Google Shape;822;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4" name="Google Shape;824;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5" name="Google Shape;825;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6" name="Google Shape;826;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7" name="Google Shape;827;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8" name="Google Shape;828;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9" name="Google Shape;829;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0" name="Google Shape;830;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1" name="Google Shape;831;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2" name="Google Shape;832;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3" name="Google Shape;833;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4" name="Google Shape;834;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5" name="Google Shape;835;p46"/>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4" name="Google Shape;844;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5" name="Google Shape;845;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6" name="Google Shape;846;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7" name="Google Shape;847;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9" name="Google Shape;849;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0" name="Google Shape;850;p4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2" name="Google Shape;852;p4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3" name="Google Shape;853;p4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4" name="Google Shape;854;p4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5" name="Google Shape;855;p4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6" name="Google Shape;856;p4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7" name="Google Shape;857;p4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8" name="Google Shape;858;p4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9" name="Google Shape;859;p4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0" name="Google Shape;860;p4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1" name="Google Shape;861;p4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2" name="Google Shape;862;p4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3" name="Google Shape;863;p47"/>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9" name="Google Shape;879;p4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0" name="Google Shape;880;p4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1" name="Google Shape;881;p4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2" name="Google Shape;882;p4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3" name="Google Shape;883;p4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4" name="Google Shape;884;p4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5" name="Google Shape;885;p4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6" name="Google Shape;886;p4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7" name="Google Shape;887;p4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8" name="Google Shape;888;p4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9" name="Google Shape;889;p4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0" name="Google Shape;890;p4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1" name="Google Shape;891;p48"/>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0" name="Google Shape;900;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1" name="Google Shape;901;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5" name="Google Shape;905;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6" name="Google Shape;906;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7" name="Google Shape;907;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8" name="Google Shape;908;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9"/>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1" name="Google Shape;921;p49"/>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9"/>
        <p:cNvGrpSpPr/>
        <p:nvPr/>
      </p:nvGrpSpPr>
      <p:grpSpPr>
        <a:xfrm>
          <a:off x="0" y="0"/>
          <a:ext cx="0" cy="0"/>
          <a:chOff x="0" y="0"/>
          <a:chExt cx="0" cy="0"/>
        </a:xfrm>
      </p:grpSpPr>
      <p:sp>
        <p:nvSpPr>
          <p:cNvPr id="930" name="Google Shape;930;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1" name="Google Shape;931;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2" name="Google Shape;932;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6" name="Google Shape;936;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7" name="Google Shape;937;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8" name="Google Shape;938;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9" name="Google Shape;939;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2" name="Google Shape;952;p50"/>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60"/>
        <p:cNvGrpSpPr/>
        <p:nvPr/>
      </p:nvGrpSpPr>
      <p:grpSpPr>
        <a:xfrm>
          <a:off x="0" y="0"/>
          <a:ext cx="0" cy="0"/>
          <a:chOff x="0" y="0"/>
          <a:chExt cx="0" cy="0"/>
        </a:xfrm>
      </p:grpSpPr>
      <p:sp>
        <p:nvSpPr>
          <p:cNvPr id="961" name="Google Shape;961;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2" name="Google Shape;962;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3" name="Google Shape;963;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7" name="Google Shape;967;p5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8" name="Google Shape;968;p5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9" name="Google Shape;969;p5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0" name="Google Shape;970;p5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3" name="Google Shape;983;p51"/>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91"/>
        <p:cNvGrpSpPr/>
        <p:nvPr/>
      </p:nvGrpSpPr>
      <p:grpSpPr>
        <a:xfrm>
          <a:off x="0" y="0"/>
          <a:ext cx="0" cy="0"/>
          <a:chOff x="0" y="0"/>
          <a:chExt cx="0" cy="0"/>
        </a:xfrm>
      </p:grpSpPr>
      <p:sp>
        <p:nvSpPr>
          <p:cNvPr id="992" name="Google Shape;992;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3" name="Google Shape;993;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94" name="Google Shape;994;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95" name="Google Shape;99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97" name="Google Shape;997;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9" name="Google Shape;999;p5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0" name="Google Shape;1000;p5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1" name="Google Shape;1001;p5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2" name="Google Shape;1002;p5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3" name="Google Shape;1003;p5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4" name="Google Shape;1004;p5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5" name="Google Shape;1005;p5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6" name="Google Shape;1006;p5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7" name="Google Shape;1007;p5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8" name="Google Shape;1008;p5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0" name="Google Shape;1010;p5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1" name="Google Shape;1011;p5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2" name="Google Shape;1012;p5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3" name="Google Shape;1013;p5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14" name="Google Shape;1014;p52"/>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24" name="Google Shape;1024;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7" name="Google Shape;1027;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28" name="Google Shape;1028;p5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9" name="Google Shape;1029;p5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35" name="Google Shape;103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3" name="Google Shape;104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44" name="Google Shape;1044;p57"/>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045" name="Google Shape;1045;p57"/>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7"/>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8" name="Google Shape;1048;p57"/>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51" name="Google Shape;1051;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1054" name="Google Shape;1054;p58"/>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5" name="Google Shape;1055;p58"/>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6" name="Google Shape;1056;p58"/>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6"/>
        <p:cNvGrpSpPr/>
        <p:nvPr/>
      </p:nvGrpSpPr>
      <p:grpSpPr>
        <a:xfrm>
          <a:off x="0" y="0"/>
          <a:ext cx="0" cy="0"/>
          <a:chOff x="0" y="0"/>
          <a:chExt cx="0" cy="0"/>
        </a:xfrm>
      </p:grpSpPr>
      <p:sp>
        <p:nvSpPr>
          <p:cNvPr id="1067" name="Google Shape;1067;p62"/>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68"/>
        <p:cNvGrpSpPr/>
        <p:nvPr/>
      </p:nvGrpSpPr>
      <p:grpSpPr>
        <a:xfrm>
          <a:off x="0" y="0"/>
          <a:ext cx="0" cy="0"/>
          <a:chOff x="0" y="0"/>
          <a:chExt cx="0" cy="0"/>
        </a:xfrm>
      </p:grpSpPr>
      <p:sp>
        <p:nvSpPr>
          <p:cNvPr id="1069" name="Google Shape;1069;p63"/>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5" name="Google Shape;1075;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6" name="Google Shape;1076;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79" name="Google Shape;1079;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82" name="Google Shape;1082;p6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3"/>
        <p:cNvGrpSpPr/>
        <p:nvPr/>
      </p:nvGrpSpPr>
      <p:grpSpPr>
        <a:xfrm>
          <a:off x="0" y="0"/>
          <a:ext cx="0" cy="0"/>
          <a:chOff x="0" y="0"/>
          <a:chExt cx="0" cy="0"/>
        </a:xfrm>
      </p:grpSpPr>
      <p:pic>
        <p:nvPicPr>
          <p:cNvPr id="1084" name="Google Shape;1084;p64"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1085" name="Google Shape;1085;p64"/>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86" name="Google Shape;1086;p64"/>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9" name="Google Shape;1099;p65"/>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119" name="Google Shape;1119;p65"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120" name="Google Shape;1120;p6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21" name="Google Shape;1121;p65"/>
          <p:cNvCxnSpPr>
            <a:endCxn id="112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2" name="Google Shape;1132;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3" name="Google Shape;1133;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6" name="Google Shape;1136;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9" name="Google Shape;1139;p66"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40" name="Google Shape;1140;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41" name="Google Shape;1141;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8" name="Google Shape;1148;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55" name="Google Shape;1155;p67"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56" name="Google Shape;1156;p67"/>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3" name="Google Shape;1163;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4" name="Google Shape;1164;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70" name="Google Shape;1170;p68"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1"/>
        <p:cNvGrpSpPr/>
        <p:nvPr/>
      </p:nvGrpSpPr>
      <p:grpSpPr>
        <a:xfrm>
          <a:off x="0" y="0"/>
          <a:ext cx="0" cy="0"/>
          <a:chOff x="0" y="0"/>
          <a:chExt cx="0" cy="0"/>
        </a:xfrm>
      </p:grpSpPr>
      <p:sp>
        <p:nvSpPr>
          <p:cNvPr id="1172" name="Google Shape;1172;p69"/>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7" name="Google Shape;1177;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8" name="Google Shape;1178;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2" name="Google Shape;1182;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3" name="Google Shape;1183;p6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9" name="Google Shape;1189;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0" name="Google Shape;1190;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4" name="Google Shape;1194;p70"/>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95" name="Google Shape;1195;p70"/>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96" name="Google Shape;1196;p70"/>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97" name="Google Shape;1197;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98" name="Google Shape;1198;p7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5" name="Google Shape;1205;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0" name="Google Shape;1210;p71"/>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211" name="Google Shape;1211;p71"/>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212" name="Google Shape;1212;p71"/>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13" name="Google Shape;1213;p7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4" name="Google Shape;1214;p7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7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4" name="Google Shape;1224;p7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5" name="Google Shape;1225;p72"/>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26" name="Google Shape;1226;p7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27" name="Google Shape;1227;p7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 name="Google Shape;64;p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 name="Google Shape;65;p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66" name="Google Shape;66;p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7" name="Google Shape;1237;p7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8" name="Google Shape;1238;p73"/>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39" name="Google Shape;1239;p7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40" name="Google Shape;1240;p73"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50" name="Google Shape;1250;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1" name="Google Shape;1251;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2" name="Google Shape;1252;p7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6"/>
        <p:cNvGrpSpPr/>
        <p:nvPr/>
      </p:nvGrpSpPr>
      <p:grpSpPr>
        <a:xfrm>
          <a:off x="0" y="0"/>
          <a:ext cx="0" cy="0"/>
          <a:chOff x="0" y="0"/>
          <a:chExt cx="0" cy="0"/>
        </a:xfrm>
      </p:grpSpPr>
      <p:sp>
        <p:nvSpPr>
          <p:cNvPr id="1267" name="Google Shape;1267;p78"/>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2" name="Google Shape;1272;p7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3" name="Google Shape;1273;p7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7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7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6" name="Google Shape;1276;p7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7" name="Google Shape;1277;p7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78" name="Google Shape;1278;p7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79"/>
        <p:cNvGrpSpPr/>
        <p:nvPr/>
      </p:nvGrpSpPr>
      <p:grpSpPr>
        <a:xfrm>
          <a:off x="0" y="0"/>
          <a:ext cx="0" cy="0"/>
          <a:chOff x="0" y="0"/>
          <a:chExt cx="0" cy="0"/>
        </a:xfrm>
      </p:grpSpPr>
      <p:sp>
        <p:nvSpPr>
          <p:cNvPr id="1280" name="Google Shape;1280;p79"/>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5" name="Google Shape;1285;p7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6" name="Google Shape;1286;p7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7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7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89" name="Google Shape;1289;p7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90" name="Google Shape;1290;p7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91" name="Google Shape;1291;p7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8" name="Google Shape;1298;p8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9" name="Google Shape;1299;p8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8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8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2" name="Google Shape;1302;p8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3" name="Google Shape;1303;p81"/>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304" name="Google Shape;1304;p8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305" name="Google Shape;1305;p8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08" name="Google Shape;1308;p82"/>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09" name="Google Shape;1309;p82"/>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1310" name="Google Shape;1310;p82"/>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1311" name="Google Shape;1311;p8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 name="Google Shape;74;p1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 name="Google Shape;75;p1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76" name="Google Shape;76;p1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17" name="Google Shape;1317;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0" name="Google Shape;1320;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2" name="Google Shape;1322;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27" name="Google Shape;1327;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37" name="Google Shape;1337;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9" name="Google Shape;1339;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0" name="Google Shape;1340;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1" name="Google Shape;1341;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1" name="Google Shape;1351;p8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2" name="Google Shape;1352;p8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53" name="Google Shape;1353;p8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56" name="Google Shape;1356;p8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57" name="Google Shape;1357;p88"/>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358" name="Google Shape;1358;p88"/>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59" name="Google Shape;1359;p8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2" name="Google Shape;1362;p89"/>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63" name="Google Shape;1363;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64" name="Google Shape;1364;p8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65"/>
        <p:cNvGrpSpPr/>
        <p:nvPr/>
      </p:nvGrpSpPr>
      <p:grpSpPr>
        <a:xfrm>
          <a:off x="0" y="0"/>
          <a:ext cx="0" cy="0"/>
          <a:chOff x="0" y="0"/>
          <a:chExt cx="0" cy="0"/>
        </a:xfrm>
      </p:grpSpPr>
      <p:sp>
        <p:nvSpPr>
          <p:cNvPr id="1366" name="Google Shape;1366;p9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7" name="Google Shape;1367;p9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68" name="Google Shape;1368;p9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69" name="Google Shape;1369;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1" name="Google Shape;1371;p9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2" name="Google Shape;1372;p90"/>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75" name="Google Shape;1375;p91"/>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6" name="Google Shape;1376;p91"/>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77" name="Google Shape;1377;p91"/>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8" name="Google Shape;1378;p91"/>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9" name="Google Shape;1379;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81" name="Google Shape;1381;p9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82" name="Google Shape;1382;p91"/>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85" name="Google Shape;1385;p92"/>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86" name="Google Shape;1386;p92"/>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87" name="Google Shape;1387;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8" name="Google Shape;1388;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93" name="Google Shape;1393;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96" name="Google Shape;1396;p93"/>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97" name="Google Shape;1397;p93"/>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3" name="Google Shape;1403;p9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04" name="Google Shape;1404;p94"/>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405" name="Google Shape;1405;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07" name="Google Shape;1407;p9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8" name="Google Shape;1408;p94"/>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11" name="Google Shape;1411;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9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5" name="Google Shape;1415;p95"/>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16" name="Google Shape;1416;p9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7" name="Google Shape;1417;p95"/>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8" name="Google Shape;1418;p95"/>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24" name="Google Shape;1424;p96"/>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5" name="Google Shape;1425;p96"/>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6" name="Google Shape;1426;p96"/>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27" name="Google Shape;1427;p9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8" name="Google Shape;1428;p96"/>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429"/>
        <p:cNvGrpSpPr/>
        <p:nvPr/>
      </p:nvGrpSpPr>
      <p:grpSpPr>
        <a:xfrm>
          <a:off x="0" y="0"/>
          <a:ext cx="0" cy="0"/>
          <a:chOff x="0" y="0"/>
          <a:chExt cx="0" cy="0"/>
        </a:xfrm>
      </p:grpSpPr>
      <p:sp>
        <p:nvSpPr>
          <p:cNvPr id="1430" name="Google Shape;1430;p97"/>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1" name="Google Shape;1431;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33" name="Google Shape;1433;p97"/>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34" name="Google Shape;1434;p97"/>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5" name="Google Shape;1435;p97"/>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36" name="Google Shape;1436;p9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37" name="Google Shape;1437;p9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38" name="Google Shape;1438;p97"/>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42" name="Google Shape;1442;p98"/>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46" name="Google Shape;1446;p98"/>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7" name="Google Shape;1447;p98"/>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48" name="Google Shape;1448;p9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9" name="Google Shape;1449;p98"/>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50"/>
        <p:cNvGrpSpPr/>
        <p:nvPr/>
      </p:nvGrpSpPr>
      <p:grpSpPr>
        <a:xfrm>
          <a:off x="0" y="0"/>
          <a:ext cx="0" cy="0"/>
          <a:chOff x="0" y="0"/>
          <a:chExt cx="0" cy="0"/>
        </a:xfrm>
      </p:grpSpPr>
      <p:sp>
        <p:nvSpPr>
          <p:cNvPr id="1451" name="Google Shape;1451;p99"/>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52" name="Google Shape;1452;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54" name="Google Shape;1454;p99"/>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55" name="Google Shape;1455;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6" name="Google Shape;1456;p99"/>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57" name="Google Shape;1457;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58" name="Google Shape;1458;p99"/>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9" name="Google Shape;1459;p9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2" name="Google Shape;1462;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3" name="Google Shape;1463;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64" name="Google Shape;1464;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80" name="Google Shape;1480;p100"/>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1" name="Google Shape;1481;p10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2" name="Google Shape;1482;p10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3" name="Google Shape;1483;p10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4" name="Google Shape;1484;p100"/>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5" name="Google Shape;1485;p100"/>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6" name="Google Shape;1486;p100"/>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9" name="Google Shape;1489;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0" name="Google Shape;1490;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91" name="Google Shape;1491;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92" name="Google Shape;1492;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94" name="Google Shape;1494;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7" name="Google Shape;1507;p101"/>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8" name="Google Shape;1508;p10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9" name="Google Shape;1509;p10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0" name="Google Shape;1510;p10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1" name="Google Shape;1511;p101"/>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2" name="Google Shape;1512;p101"/>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3" name="Google Shape;1513;p101"/>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7" name="Google Shape;1517;p10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8" name="Google Shape;1518;p101"/>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21" name="Google Shape;1521;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2" name="Google Shape;1522;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23" name="Google Shape;1523;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24" name="Google Shape;1524;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26" name="Google Shape;1526;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0" name="Google Shape;1530;p102"/>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1" name="Google Shape;1531;p10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5" name="Google Shape;1535;p10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9" name="Google Shape;1539;p10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3" name="Google Shape;1543;p10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7" name="Google Shape;1547;p10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1" name="Google Shape;1551;p102"/>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2" name="Google Shape;1552;p102"/>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3" name="Google Shape;1553;p10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4" name="Google Shape;1554;p102"/>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5" name="Google Shape;1555;p102"/>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58" name="Google Shape;1558;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9" name="Google Shape;1559;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60" name="Google Shape;1560;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61" name="Google Shape;1561;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3" name="Google Shape;1563;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7" name="Google Shape;1567;p103"/>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8" name="Google Shape;1568;p10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2" name="Google Shape;1572;p10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6" name="Google Shape;1576;p10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0" name="Google Shape;1580;p10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4" name="Google Shape;1584;p10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8" name="Google Shape;1588;p103"/>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9" name="Google Shape;1589;p103"/>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0" name="Google Shape;1590;p10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1" name="Google Shape;1591;p103"/>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2" name="Google Shape;1592;p103"/>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 Type="http://schemas.openxmlformats.org/officeDocument/2006/relationships/slideLayout" Target="../slideLayouts/slideLayout7.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theme" Target="../theme/theme2.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theme" Target="../theme/theme4.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2"/>
        <p:cNvGrpSpPr/>
        <p:nvPr/>
      </p:nvGrpSpPr>
      <p:grpSpPr>
        <a:xfrm>
          <a:off x="0" y="0"/>
          <a:ext cx="0" cy="0"/>
          <a:chOff x="0" y="0"/>
          <a:chExt cx="0" cy="0"/>
        </a:xfrm>
      </p:grpSpPr>
      <p:sp>
        <p:nvSpPr>
          <p:cNvPr id="1313" name="Google Shape;1313;p83"/>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p-plugins/wp-password-policy-manager"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5.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ots/wp-password-bcrypt.git"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docs.ansible.com/ansible/latest/modules/firewalld_module.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4.xml"/><Relationship Id="rId1" Type="http://schemas.openxmlformats.org/officeDocument/2006/relationships/slideLayout" Target="../slideLayouts/slideLayout87.xml"/><Relationship Id="rId4" Type="http://schemas.openxmlformats.org/officeDocument/2006/relationships/image" Target="../media/image3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36"/>
          <p:cNvSpPr txBox="1">
            <a:spLocks noGrp="1"/>
          </p:cNvSpPr>
          <p:nvPr>
            <p:ph type="title"/>
          </p:nvPr>
        </p:nvSpPr>
        <p:spPr>
          <a:xfrm>
            <a:off x="731377" y="4318542"/>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a:latin typeface="Roboto"/>
                <a:ea typeface="Roboto"/>
                <a:cs typeface="Roboto"/>
                <a:sym typeface="Roboto"/>
              </a:rPr>
              <a:t>Final Engagement</a:t>
            </a:r>
            <a:endParaRPr>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27" name="Google Shape;2327;p136"/>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28" name="Google Shape;2328;p136"/>
          <p:cNvSpPr txBox="1"/>
          <p:nvPr/>
        </p:nvSpPr>
        <p:spPr>
          <a:xfrm>
            <a:off x="1916375" y="7509775"/>
            <a:ext cx="205059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dirty="0">
                <a:latin typeface="Roboto"/>
                <a:ea typeface="Roboto"/>
                <a:cs typeface="Roboto"/>
                <a:sym typeface="Roboto"/>
              </a:rPr>
              <a:t>Arthur </a:t>
            </a:r>
            <a:r>
              <a:rPr lang="en-US" sz="6000" dirty="0" err="1">
                <a:latin typeface="Roboto"/>
                <a:ea typeface="Roboto"/>
                <a:cs typeface="Roboto"/>
                <a:sym typeface="Roboto"/>
              </a:rPr>
              <a:t>Kasozi</a:t>
            </a:r>
            <a:r>
              <a:rPr lang="en-US" sz="6000" dirty="0">
                <a:latin typeface="Roboto"/>
                <a:ea typeface="Roboto"/>
                <a:cs typeface="Roboto"/>
                <a:sym typeface="Roboto"/>
              </a:rPr>
              <a:t>, Aloysius </a:t>
            </a:r>
            <a:r>
              <a:rPr lang="en-US" sz="6000" dirty="0">
                <a:solidFill>
                  <a:schemeClr val="dk1"/>
                </a:solidFill>
                <a:latin typeface="Roboto"/>
                <a:ea typeface="Roboto"/>
                <a:cs typeface="Roboto"/>
                <a:sym typeface="Roboto"/>
              </a:rPr>
              <a:t>Lloyd, </a:t>
            </a:r>
            <a:r>
              <a:rPr lang="en-US" sz="6000" dirty="0">
                <a:latin typeface="Roboto"/>
                <a:ea typeface="Roboto"/>
                <a:cs typeface="Roboto"/>
                <a:sym typeface="Roboto"/>
              </a:rPr>
              <a:t>Chris Allen, </a:t>
            </a:r>
            <a:r>
              <a:rPr lang="en-US" sz="6000" dirty="0">
                <a:solidFill>
                  <a:schemeClr val="dk1"/>
                </a:solidFill>
                <a:latin typeface="Roboto"/>
                <a:ea typeface="Roboto"/>
                <a:cs typeface="Roboto"/>
                <a:sym typeface="Roboto"/>
              </a:rPr>
              <a:t>Clayton Smith,</a:t>
            </a:r>
            <a:r>
              <a:rPr lang="en-US" sz="6000" dirty="0">
                <a:latin typeface="Roboto"/>
                <a:ea typeface="Roboto"/>
                <a:cs typeface="Roboto"/>
                <a:sym typeface="Roboto"/>
              </a:rPr>
              <a:t> Mathew Wrona, Rex </a:t>
            </a:r>
            <a:r>
              <a:rPr lang="en-US" sz="6000" dirty="0" err="1">
                <a:latin typeface="Roboto"/>
                <a:ea typeface="Roboto"/>
                <a:cs typeface="Roboto"/>
                <a:sym typeface="Roboto"/>
              </a:rPr>
              <a:t>Budiwarman</a:t>
            </a:r>
            <a:r>
              <a:rPr lang="en-US" sz="6000" dirty="0">
                <a:latin typeface="Roboto"/>
                <a:ea typeface="Roboto"/>
                <a:cs typeface="Roboto"/>
                <a:sym typeface="Roboto"/>
              </a:rPr>
              <a:t>, Rolland </a:t>
            </a:r>
            <a:r>
              <a:rPr lang="en-US" sz="6000" dirty="0" err="1">
                <a:latin typeface="Roboto"/>
                <a:ea typeface="Roboto"/>
                <a:cs typeface="Roboto"/>
                <a:sym typeface="Roboto"/>
              </a:rPr>
              <a:t>Emeana</a:t>
            </a:r>
            <a:r>
              <a:rPr lang="en-US" sz="6000" dirty="0">
                <a:latin typeface="Roboto"/>
                <a:ea typeface="Roboto"/>
                <a:cs typeface="Roboto"/>
                <a:sym typeface="Roboto"/>
              </a:rPr>
              <a:t>, and </a:t>
            </a:r>
            <a:r>
              <a:rPr lang="en-US" sz="6000" dirty="0" err="1">
                <a:latin typeface="Roboto"/>
                <a:ea typeface="Roboto"/>
                <a:cs typeface="Roboto"/>
                <a:sym typeface="Roboto"/>
              </a:rPr>
              <a:t>Saif</a:t>
            </a:r>
            <a:r>
              <a:rPr lang="en-US" sz="6000" dirty="0">
                <a:latin typeface="Roboto"/>
                <a:ea typeface="Roboto"/>
                <a:cs typeface="Roboto"/>
                <a:sym typeface="Roboto"/>
              </a:rPr>
              <a:t> Patel </a:t>
            </a:r>
            <a:endParaRPr sz="6000" dirty="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pic>
        <p:nvPicPr>
          <p:cNvPr id="2401" name="Google Shape;2401;p145"/>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402" name="Google Shape;2402;p145"/>
          <p:cNvSpPr txBox="1">
            <a:spLocks noGrp="1"/>
          </p:cNvSpPr>
          <p:nvPr>
            <p:ph type="title"/>
          </p:nvPr>
        </p:nvSpPr>
        <p:spPr>
          <a:xfrm>
            <a:off x="731288" y="5861000"/>
            <a:ext cx="22914900" cy="20706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Hardening</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403" name="Google Shape;2403;p14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10</a:t>
            </a:fld>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7"/>
        <p:cNvGrpSpPr/>
        <p:nvPr/>
      </p:nvGrpSpPr>
      <p:grpSpPr>
        <a:xfrm>
          <a:off x="0" y="0"/>
          <a:ext cx="0" cy="0"/>
          <a:chOff x="0" y="0"/>
          <a:chExt cx="0" cy="0"/>
        </a:xfrm>
      </p:grpSpPr>
      <p:sp>
        <p:nvSpPr>
          <p:cNvPr id="2408" name="Google Shape;2408;p146"/>
          <p:cNvSpPr txBox="1">
            <a:spLocks noGrp="1"/>
          </p:cNvSpPr>
          <p:nvPr>
            <p:ph type="title"/>
          </p:nvPr>
        </p:nvSpPr>
        <p:spPr>
          <a:xfrm>
            <a:off x="-32800" y="0"/>
            <a:ext cx="24524400" cy="22953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Hardening Against Enumeration in WordPress on Target 1</a:t>
            </a:r>
            <a:endParaRPr b="1">
              <a:latin typeface="Roboto"/>
              <a:ea typeface="Roboto"/>
              <a:cs typeface="Roboto"/>
              <a:sym typeface="Roboto"/>
            </a:endParaRPr>
          </a:p>
        </p:txBody>
      </p:sp>
      <p:sp>
        <p:nvSpPr>
          <p:cNvPr id="2409" name="Google Shape;2409;p1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410" name="Google Shape;2410;p14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3600" dirty="0">
                <a:solidFill>
                  <a:schemeClr val="dk1"/>
                </a:solidFill>
              </a:rPr>
              <a:t>To stop user enumeration in WordPress, we must:</a:t>
            </a:r>
            <a:endParaRPr sz="3600" dirty="0">
              <a:solidFill>
                <a:schemeClr val="dk1"/>
              </a:solidFill>
            </a:endParaRPr>
          </a:p>
          <a:p>
            <a:pPr marL="0" lvl="0" indent="0" algn="l" rtl="0">
              <a:lnSpc>
                <a:spcPct val="115000"/>
              </a:lnSpc>
              <a:spcBef>
                <a:spcPts val="1200"/>
              </a:spcBef>
              <a:spcAft>
                <a:spcPts val="0"/>
              </a:spcAft>
              <a:buNone/>
            </a:pPr>
            <a:r>
              <a:rPr lang="en-US" sz="3600" dirty="0">
                <a:solidFill>
                  <a:schemeClr val="dk1"/>
                </a:solidFill>
              </a:rPr>
              <a:t>Disable the scans, which is done by adding a code snippet to the theme’s </a:t>
            </a:r>
            <a:r>
              <a:rPr lang="en-US" sz="3600" dirty="0" err="1">
                <a:solidFill>
                  <a:schemeClr val="dk1"/>
                </a:solidFill>
              </a:rPr>
              <a:t>function.php</a:t>
            </a:r>
            <a:r>
              <a:rPr lang="en-US" sz="3600" dirty="0">
                <a:solidFill>
                  <a:schemeClr val="dk1"/>
                </a:solidFill>
              </a:rPr>
              <a:t> file and (or) the site’s </a:t>
            </a:r>
            <a:r>
              <a:rPr lang="en-US" sz="3600" dirty="0" err="1">
                <a:solidFill>
                  <a:schemeClr val="dk1"/>
                </a:solidFill>
              </a:rPr>
              <a:t>root.htaccess</a:t>
            </a:r>
            <a:r>
              <a:rPr lang="en-US" sz="3600" dirty="0">
                <a:solidFill>
                  <a:schemeClr val="dk1"/>
                </a:solidFill>
              </a:rPr>
              <a:t> file.</a:t>
            </a:r>
            <a:endParaRPr sz="36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0"/>
              </a:spcAft>
              <a:buNone/>
            </a:pPr>
            <a:endParaRPr sz="3600" dirty="0">
              <a:solidFill>
                <a:schemeClr val="dk1"/>
              </a:solidFill>
            </a:endParaRPr>
          </a:p>
          <a:p>
            <a:pPr marL="0" lvl="0" indent="0" algn="l" rtl="0">
              <a:lnSpc>
                <a:spcPct val="115000"/>
              </a:lnSpc>
              <a:spcBef>
                <a:spcPts val="1200"/>
              </a:spcBef>
              <a:spcAft>
                <a:spcPts val="0"/>
              </a:spcAft>
              <a:buNone/>
            </a:pPr>
            <a:endParaRPr sz="3600" dirty="0">
              <a:solidFill>
                <a:schemeClr val="dk1"/>
              </a:solidFill>
            </a:endParaRPr>
          </a:p>
          <a:p>
            <a:pPr marL="0" lvl="0" indent="0" algn="l" rtl="0">
              <a:lnSpc>
                <a:spcPct val="115000"/>
              </a:lnSpc>
              <a:spcBef>
                <a:spcPts val="1200"/>
              </a:spcBef>
              <a:spcAft>
                <a:spcPts val="0"/>
              </a:spcAft>
              <a:buNone/>
            </a:pPr>
            <a:r>
              <a:rPr lang="en-US" sz="3600" dirty="0">
                <a:solidFill>
                  <a:schemeClr val="dk1"/>
                </a:solidFill>
              </a:rPr>
              <a:t>We must also make sure the theme does not display login usernames by changing all user displays to anything other than the login name, make sure author/user template tags are not displayed and disable author/user archive entities if they are not needed.</a:t>
            </a:r>
            <a:endParaRPr sz="3600" dirty="0">
              <a:solidFill>
                <a:schemeClr val="dk1"/>
              </a:solidFill>
            </a:endParaRPr>
          </a:p>
          <a:p>
            <a:pPr marL="457200" lvl="0" indent="0" algn="l" rtl="0">
              <a:lnSpc>
                <a:spcPct val="115000"/>
              </a:lnSpc>
              <a:spcBef>
                <a:spcPts val="1200"/>
              </a:spcBef>
              <a:spcAft>
                <a:spcPts val="0"/>
              </a:spcAft>
              <a:buNone/>
            </a:pPr>
            <a:endParaRPr sz="4400" dirty="0">
              <a:solidFill>
                <a:schemeClr val="dk1"/>
              </a:solidFill>
            </a:endParaRPr>
          </a:p>
          <a:p>
            <a:pPr marL="0" lvl="0" indent="0" algn="l" rtl="0">
              <a:lnSpc>
                <a:spcPct val="115000"/>
              </a:lnSpc>
              <a:spcBef>
                <a:spcPts val="1200"/>
              </a:spcBef>
              <a:spcAft>
                <a:spcPts val="1200"/>
              </a:spcAft>
              <a:buNone/>
            </a:pPr>
            <a:endParaRPr sz="4400" dirty="0">
              <a:solidFill>
                <a:schemeClr val="dk1"/>
              </a:solidFill>
            </a:endParaRPr>
          </a:p>
        </p:txBody>
      </p:sp>
      <p:pic>
        <p:nvPicPr>
          <p:cNvPr id="2411" name="Google Shape;2411;p146"/>
          <p:cNvPicPr preferRelativeResize="0"/>
          <p:nvPr/>
        </p:nvPicPr>
        <p:blipFill>
          <a:blip r:embed="rId3">
            <a:alphaModFix/>
          </a:blip>
          <a:stretch>
            <a:fillRect/>
          </a:stretch>
        </p:blipFill>
        <p:spPr>
          <a:xfrm>
            <a:off x="3273125" y="4442125"/>
            <a:ext cx="17352825" cy="6026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Hardening Against Dictionary Attacks on Target 1 </a:t>
            </a:r>
            <a:endParaRPr b="1">
              <a:latin typeface="Roboto"/>
              <a:ea typeface="Roboto"/>
              <a:cs typeface="Roboto"/>
              <a:sym typeface="Roboto"/>
            </a:endParaRPr>
          </a:p>
        </p:txBody>
      </p:sp>
      <p:sp>
        <p:nvSpPr>
          <p:cNvPr id="2417" name="Google Shape;2417;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18" name="Google Shape;2418;p147"/>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3600">
                <a:solidFill>
                  <a:schemeClr val="dk1"/>
                </a:solidFill>
              </a:rPr>
              <a:t>We can use the command “git clone</a:t>
            </a:r>
            <a:r>
              <a:rPr lang="en-US" sz="3600">
                <a:solidFill>
                  <a:schemeClr val="dk1"/>
                </a:solidFill>
                <a:uFill>
                  <a:noFill/>
                </a:uFill>
                <a:hlinkClick r:id="rId3">
                  <a:extLst>
                    <a:ext uri="{A12FA001-AC4F-418D-AE19-62706E023703}">
                      <ahyp:hlinkClr xmlns:ahyp="http://schemas.microsoft.com/office/drawing/2018/hyperlinkcolor" val="tx"/>
                    </a:ext>
                  </a:extLst>
                </a:hlinkClick>
              </a:rPr>
              <a:t> </a:t>
            </a:r>
            <a:r>
              <a:rPr lang="en-US" sz="3600" u="sng">
                <a:solidFill>
                  <a:schemeClr val="hlink"/>
                </a:solidFill>
                <a:hlinkClick r:id="rId3"/>
              </a:rPr>
              <a:t>https://github.com/wp-plugins/wp-password-policy-manager</a:t>
            </a:r>
            <a:r>
              <a:rPr lang="en-US" sz="3600">
                <a:solidFill>
                  <a:schemeClr val="dk1"/>
                </a:solidFill>
              </a:rPr>
              <a:t>” while inside the /wp-content/plugins/ directory to install a password manager.</a:t>
            </a:r>
            <a:endParaRPr sz="3600">
              <a:solidFill>
                <a:schemeClr val="dk1"/>
              </a:solidFill>
            </a:endParaRPr>
          </a:p>
          <a:p>
            <a:pPr marL="0" lvl="0" indent="0" algn="l" rtl="0">
              <a:lnSpc>
                <a:spcPct val="115000"/>
              </a:lnSpc>
              <a:spcBef>
                <a:spcPts val="1000"/>
              </a:spcBef>
              <a:spcAft>
                <a:spcPts val="0"/>
              </a:spcAft>
              <a:buClr>
                <a:schemeClr val="dk1"/>
              </a:buClr>
              <a:buSzPts val="1100"/>
              <a:buFont typeface="Arial"/>
              <a:buNone/>
            </a:pPr>
            <a:endParaRPr sz="3600">
              <a:solidFill>
                <a:schemeClr val="dk1"/>
              </a:solidFill>
            </a:endParaRPr>
          </a:p>
          <a:p>
            <a:pPr marL="0" lvl="0" indent="0" algn="l" rtl="0">
              <a:lnSpc>
                <a:spcPct val="115000"/>
              </a:lnSpc>
              <a:spcBef>
                <a:spcPts val="1000"/>
              </a:spcBef>
              <a:spcAft>
                <a:spcPts val="0"/>
              </a:spcAft>
              <a:buClr>
                <a:schemeClr val="dk1"/>
              </a:buClr>
              <a:buSzPts val="1100"/>
              <a:buFont typeface="Arial"/>
              <a:buNone/>
            </a:pPr>
            <a:r>
              <a:rPr lang="en-US" sz="3600">
                <a:solidFill>
                  <a:schemeClr val="dk1"/>
                </a:solidFill>
              </a:rPr>
              <a:t>This will allow for further customization of password policies including password length, case sensitivity, digit policy, character policy, password expiry time, etc. The key to slowing down dictionary attacks is to ensure user credentials are difficult to guess and this plugin will make it easier to govern what kinds of passwords can be created.</a:t>
            </a:r>
            <a:endParaRPr sz="3600">
              <a:solidFill>
                <a:schemeClr val="dk1"/>
              </a:solidFill>
            </a:endParaRPr>
          </a:p>
          <a:p>
            <a:pPr marL="457200" lvl="0" indent="0" algn="l" rtl="0">
              <a:lnSpc>
                <a:spcPct val="115000"/>
              </a:lnSpc>
              <a:spcBef>
                <a:spcPts val="0"/>
              </a:spcBef>
              <a:spcAft>
                <a:spcPts val="0"/>
              </a:spcAft>
              <a:buNone/>
            </a:pPr>
            <a:endParaRPr sz="3600">
              <a:solidFill>
                <a:schemeClr val="dk1"/>
              </a:solidFill>
            </a:endParaRPr>
          </a:p>
          <a:p>
            <a:pPr marL="457200" lvl="0" indent="0" algn="l" rtl="0">
              <a:lnSpc>
                <a:spcPct val="115000"/>
              </a:lnSpc>
              <a:spcBef>
                <a:spcPts val="0"/>
              </a:spcBef>
              <a:spcAft>
                <a:spcPts val="1000"/>
              </a:spcAft>
              <a:buNone/>
            </a:pPr>
            <a:endParaRPr sz="4400">
              <a:solidFill>
                <a:schemeClr val="dk1"/>
              </a:solidFill>
            </a:endParaRPr>
          </a:p>
        </p:txBody>
      </p:sp>
      <p:pic>
        <p:nvPicPr>
          <p:cNvPr id="2419" name="Google Shape;2419;p147"/>
          <p:cNvPicPr preferRelativeResize="0"/>
          <p:nvPr/>
        </p:nvPicPr>
        <p:blipFill>
          <a:blip r:embed="rId4">
            <a:alphaModFix/>
          </a:blip>
          <a:stretch>
            <a:fillRect/>
          </a:stretch>
        </p:blipFill>
        <p:spPr>
          <a:xfrm>
            <a:off x="2343637" y="7449012"/>
            <a:ext cx="19662300" cy="533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b="1">
                <a:latin typeface="Roboto"/>
                <a:ea typeface="Roboto"/>
                <a:cs typeface="Roboto"/>
                <a:sym typeface="Roboto"/>
              </a:rPr>
              <a:t>Hardening Against </a:t>
            </a:r>
            <a:r>
              <a:rPr lang="en-US" b="1">
                <a:solidFill>
                  <a:schemeClr val="dk1"/>
                </a:solidFill>
                <a:latin typeface="Roboto"/>
                <a:ea typeface="Roboto"/>
                <a:cs typeface="Roboto"/>
                <a:sym typeface="Roboto"/>
              </a:rPr>
              <a:t>Weak Cryptographic Hash </a:t>
            </a:r>
            <a:r>
              <a:rPr lang="en-US" b="1">
                <a:latin typeface="Roboto"/>
                <a:ea typeface="Roboto"/>
                <a:cs typeface="Roboto"/>
                <a:sym typeface="Roboto"/>
              </a:rPr>
              <a:t>on Target 1</a:t>
            </a:r>
            <a:endParaRPr b="1">
              <a:latin typeface="Roboto"/>
              <a:ea typeface="Roboto"/>
              <a:cs typeface="Roboto"/>
              <a:sym typeface="Roboto"/>
            </a:endParaRPr>
          </a:p>
        </p:txBody>
      </p:sp>
      <p:sp>
        <p:nvSpPr>
          <p:cNvPr id="2425" name="Google Shape;2425;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26" name="Google Shape;2426;p1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4400">
                <a:solidFill>
                  <a:schemeClr val="dk1"/>
                </a:solidFill>
              </a:rPr>
              <a:t>Wordpress by default uses Salted MD5 encryption. </a:t>
            </a:r>
            <a:endParaRPr sz="4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4400">
                <a:solidFill>
                  <a:schemeClr val="dk1"/>
                </a:solidFill>
              </a:rPr>
              <a:t>Salted MD5 is easily crackable once the contents of ‘wp_users’ table are exposed. </a:t>
            </a:r>
            <a:endParaRPr sz="4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4400">
                <a:solidFill>
                  <a:schemeClr val="dk1"/>
                </a:solidFill>
              </a:rPr>
              <a:t>To prevent this, the recommendation is to switch to a more robust encryption scheme such as bcrypt.</a:t>
            </a:r>
            <a:endParaRPr sz="4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4400">
                <a:solidFill>
                  <a:schemeClr val="dk1"/>
                </a:solidFill>
              </a:rPr>
              <a:t>bcrypt  is the most computationally expensive algorithm out of the three that wordpress natively supports. </a:t>
            </a:r>
            <a:endParaRPr sz="4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4400">
                <a:solidFill>
                  <a:schemeClr val="dk1"/>
                </a:solidFill>
              </a:rPr>
              <a:t>To install the plugin wp-bcrypt.</a:t>
            </a:r>
            <a:endParaRPr sz="4400">
              <a:solidFill>
                <a:schemeClr val="dk1"/>
              </a:solidFill>
            </a:endParaRPr>
          </a:p>
          <a:p>
            <a:pPr marL="1371600" lvl="0" indent="0" algn="l" rtl="0">
              <a:spcBef>
                <a:spcPts val="1200"/>
              </a:spcBef>
              <a:spcAft>
                <a:spcPts val="0"/>
              </a:spcAft>
              <a:buNone/>
            </a:pPr>
            <a:r>
              <a:rPr lang="en-US" sz="4400" i="1">
                <a:solidFill>
                  <a:schemeClr val="dk1"/>
                </a:solidFill>
              </a:rPr>
              <a:t>Command to install:</a:t>
            </a:r>
            <a:endParaRPr sz="4400" i="1">
              <a:solidFill>
                <a:schemeClr val="dk1"/>
              </a:solidFill>
            </a:endParaRPr>
          </a:p>
          <a:p>
            <a:pPr marL="1371600" lvl="0" indent="0" algn="l" rtl="0">
              <a:spcBef>
                <a:spcPts val="1200"/>
              </a:spcBef>
              <a:spcAft>
                <a:spcPts val="0"/>
              </a:spcAft>
              <a:buNone/>
            </a:pPr>
            <a:r>
              <a:rPr lang="en-US" sz="4400" i="1">
                <a:solidFill>
                  <a:schemeClr val="dk1"/>
                </a:solidFill>
              </a:rPr>
              <a:t>git init </a:t>
            </a:r>
            <a:endParaRPr sz="4400" i="1">
              <a:solidFill>
                <a:schemeClr val="dk1"/>
              </a:solidFill>
            </a:endParaRPr>
          </a:p>
          <a:p>
            <a:pPr marL="1371600" lvl="0" indent="0" algn="l" rtl="0">
              <a:spcBef>
                <a:spcPts val="1200"/>
              </a:spcBef>
              <a:spcAft>
                <a:spcPts val="0"/>
              </a:spcAft>
              <a:buNone/>
            </a:pPr>
            <a:r>
              <a:rPr lang="en-US" sz="4400" i="1">
                <a:solidFill>
                  <a:schemeClr val="dk1"/>
                </a:solidFill>
              </a:rPr>
              <a:t>git pull </a:t>
            </a:r>
            <a:r>
              <a:rPr lang="en-US" sz="4400" i="1" u="sng">
                <a:solidFill>
                  <a:schemeClr val="hlink"/>
                </a:solidFill>
                <a:hlinkClick r:id="rId3"/>
              </a:rPr>
              <a:t>https://github.com/roots/wp-password-bcrypt.git</a:t>
            </a:r>
            <a:endParaRPr sz="4400" i="1">
              <a:solidFill>
                <a:schemeClr val="dk1"/>
              </a:solidFill>
            </a:endParaRPr>
          </a:p>
          <a:p>
            <a:pPr marL="1371600" lvl="0" indent="0" algn="l" rtl="0">
              <a:spcBef>
                <a:spcPts val="1200"/>
              </a:spcBef>
              <a:spcAft>
                <a:spcPts val="0"/>
              </a:spcAft>
              <a:buNone/>
            </a:pPr>
            <a:r>
              <a:rPr lang="en-US" sz="4400" i="1">
                <a:solidFill>
                  <a:schemeClr val="dk1"/>
                </a:solidFill>
              </a:rPr>
              <a:t>cp </a:t>
            </a:r>
            <a:r>
              <a:rPr lang="en-US" sz="4400">
                <a:solidFill>
                  <a:schemeClr val="dk1"/>
                </a:solidFill>
              </a:rPr>
              <a:t>wp-password-bcrypt.php var/www/html/wordpress/wp-content/mu-plugin</a:t>
            </a:r>
            <a:endParaRPr sz="4400" i="1">
              <a:solidFill>
                <a:schemeClr val="dk1"/>
              </a:solidFill>
            </a:endParaRPr>
          </a:p>
          <a:p>
            <a:pPr marL="1371600" lvl="0" indent="0" algn="l" rtl="0">
              <a:spcBef>
                <a:spcPts val="1200"/>
              </a:spcBef>
              <a:spcAft>
                <a:spcPts val="1200"/>
              </a:spcAft>
              <a:buNone/>
            </a:pPr>
            <a:endParaRPr sz="4400" i="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pic>
        <p:nvPicPr>
          <p:cNvPr id="2431" name="Google Shape;2431;p149"/>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432" name="Google Shape;2432;p149"/>
          <p:cNvSpPr txBox="1">
            <a:spLocks noGrp="1"/>
          </p:cNvSpPr>
          <p:nvPr>
            <p:ph type="title"/>
          </p:nvPr>
        </p:nvSpPr>
        <p:spPr>
          <a:xfrm>
            <a:off x="731280" y="5711450"/>
            <a:ext cx="22914900" cy="23697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Implementing Patches</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433" name="Google Shape;2433;p14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14</a:t>
            </a:fld>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150"/>
          <p:cNvSpPr txBox="1">
            <a:spLocks noGrp="1"/>
          </p:cNvSpPr>
          <p:nvPr>
            <p:ph type="title"/>
          </p:nvPr>
        </p:nvSpPr>
        <p:spPr>
          <a:xfrm>
            <a:off x="-46766" y="5040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Implementing Patches with Ansible</a:t>
            </a:r>
            <a:endParaRPr b="1">
              <a:latin typeface="Roboto"/>
              <a:ea typeface="Roboto"/>
              <a:cs typeface="Roboto"/>
              <a:sym typeface="Roboto"/>
            </a:endParaRPr>
          </a:p>
        </p:txBody>
      </p:sp>
      <p:sp>
        <p:nvSpPr>
          <p:cNvPr id="2439" name="Google Shape;2439;p1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2440" name="Google Shape;2440;p150"/>
          <p:cNvSpPr txBox="1">
            <a:spLocks noGrp="1"/>
          </p:cNvSpPr>
          <p:nvPr>
            <p:ph type="body" idx="3"/>
          </p:nvPr>
        </p:nvSpPr>
        <p:spPr>
          <a:xfrm>
            <a:off x="0" y="1473600"/>
            <a:ext cx="24274500" cy="120276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endParaRPr sz="4000">
              <a:solidFill>
                <a:schemeClr val="dk1"/>
              </a:solidFill>
            </a:endParaRPr>
          </a:p>
          <a:p>
            <a:pPr marL="0" lvl="0" indent="0" algn="l" rtl="0">
              <a:spcBef>
                <a:spcPts val="1200"/>
              </a:spcBef>
              <a:spcAft>
                <a:spcPts val="0"/>
              </a:spcAft>
              <a:buNone/>
            </a:pPr>
            <a:endParaRPr sz="4000">
              <a:solidFill>
                <a:schemeClr val="dk1"/>
              </a:solidFill>
            </a:endParaRPr>
          </a:p>
          <a:p>
            <a:pPr marL="0" lvl="0" indent="0" algn="l" rtl="0">
              <a:spcBef>
                <a:spcPts val="1200"/>
              </a:spcBef>
              <a:spcAft>
                <a:spcPts val="1200"/>
              </a:spcAft>
              <a:buNone/>
            </a:pPr>
            <a:endParaRPr sz="4400">
              <a:solidFill>
                <a:schemeClr val="dk1"/>
              </a:solidFill>
            </a:endParaRPr>
          </a:p>
        </p:txBody>
      </p:sp>
      <p:pic>
        <p:nvPicPr>
          <p:cNvPr id="2441" name="Google Shape;2441;p150"/>
          <p:cNvPicPr preferRelativeResize="0"/>
          <p:nvPr/>
        </p:nvPicPr>
        <p:blipFill>
          <a:blip r:embed="rId3">
            <a:alphaModFix/>
          </a:blip>
          <a:stretch>
            <a:fillRect/>
          </a:stretch>
        </p:blipFill>
        <p:spPr>
          <a:xfrm>
            <a:off x="4116425" y="7212750"/>
            <a:ext cx="5111600" cy="6051425"/>
          </a:xfrm>
          <a:prstGeom prst="rect">
            <a:avLst/>
          </a:prstGeom>
          <a:noFill/>
          <a:ln>
            <a:noFill/>
          </a:ln>
        </p:spPr>
      </p:pic>
      <p:sp>
        <p:nvSpPr>
          <p:cNvPr id="2442" name="Google Shape;2442;p150"/>
          <p:cNvSpPr txBox="1"/>
          <p:nvPr/>
        </p:nvSpPr>
        <p:spPr>
          <a:xfrm>
            <a:off x="296025" y="4677250"/>
            <a:ext cx="93939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rgbClr val="141414"/>
                </a:solidFill>
                <a:highlight>
                  <a:srgbClr val="FFFFFF"/>
                </a:highlight>
                <a:latin typeface="Roboto"/>
                <a:ea typeface="Roboto"/>
                <a:cs typeface="Roboto"/>
                <a:sym typeface="Roboto"/>
              </a:rPr>
              <a:t>2. Configure the SSH service to the internal zone and establish a list of allowed networks. Ansible makes this simple with the </a:t>
            </a:r>
            <a:r>
              <a:rPr lang="en-US" sz="4000">
                <a:solidFill>
                  <a:srgbClr val="0066CC"/>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firewalld module</a:t>
            </a:r>
            <a:r>
              <a:rPr lang="en-US" sz="4000">
                <a:solidFill>
                  <a:srgbClr val="141414"/>
                </a:solidFill>
                <a:highlight>
                  <a:srgbClr val="FFFFFF"/>
                </a:highlight>
                <a:latin typeface="Roboto"/>
                <a:ea typeface="Roboto"/>
                <a:cs typeface="Roboto"/>
                <a:sym typeface="Roboto"/>
              </a:rPr>
              <a:t>. Here is an example:</a:t>
            </a:r>
            <a:endParaRPr sz="4000">
              <a:latin typeface="Roboto"/>
              <a:ea typeface="Roboto"/>
              <a:cs typeface="Roboto"/>
              <a:sym typeface="Roboto"/>
            </a:endParaRPr>
          </a:p>
        </p:txBody>
      </p:sp>
      <p:pic>
        <p:nvPicPr>
          <p:cNvPr id="2443" name="Google Shape;2443;p150"/>
          <p:cNvPicPr preferRelativeResize="0"/>
          <p:nvPr/>
        </p:nvPicPr>
        <p:blipFill>
          <a:blip r:embed="rId5">
            <a:alphaModFix/>
          </a:blip>
          <a:stretch>
            <a:fillRect/>
          </a:stretch>
        </p:blipFill>
        <p:spPr>
          <a:xfrm>
            <a:off x="15141975" y="6409449"/>
            <a:ext cx="8418524" cy="6524875"/>
          </a:xfrm>
          <a:prstGeom prst="rect">
            <a:avLst/>
          </a:prstGeom>
          <a:noFill/>
          <a:ln>
            <a:noFill/>
          </a:ln>
        </p:spPr>
      </p:pic>
      <p:sp>
        <p:nvSpPr>
          <p:cNvPr id="2444" name="Google Shape;2444;p150"/>
          <p:cNvSpPr txBox="1"/>
          <p:nvPr/>
        </p:nvSpPr>
        <p:spPr>
          <a:xfrm>
            <a:off x="296025" y="1874875"/>
            <a:ext cx="10597800" cy="1416000"/>
          </a:xfrm>
          <a:prstGeom prst="rect">
            <a:avLst/>
          </a:prstGeom>
          <a:noFill/>
          <a:ln>
            <a:noFill/>
          </a:ln>
        </p:spPr>
        <p:txBody>
          <a:bodyPr spcFirstLastPara="1" wrap="square" lIns="91425" tIns="91425" rIns="91425" bIns="91425" anchor="t" anchorCtr="0">
            <a:spAutoFit/>
          </a:bodyPr>
          <a:lstStyle/>
          <a:p>
            <a:pPr marL="457200" lvl="0" indent="-482600" algn="l" rtl="0">
              <a:spcBef>
                <a:spcPts val="0"/>
              </a:spcBef>
              <a:spcAft>
                <a:spcPts val="0"/>
              </a:spcAft>
              <a:buClr>
                <a:schemeClr val="dk1"/>
              </a:buClr>
              <a:buSzPts val="4000"/>
              <a:buFont typeface="Roboto"/>
              <a:buAutoNum type="arabicPeriod"/>
            </a:pPr>
            <a:r>
              <a:rPr lang="en-US" sz="4000">
                <a:solidFill>
                  <a:schemeClr val="dk1"/>
                </a:solidFill>
                <a:latin typeface="Roboto"/>
                <a:ea typeface="Roboto"/>
                <a:cs typeface="Roboto"/>
                <a:sym typeface="Roboto"/>
              </a:rPr>
              <a:t>Chron jobs will be utilized to regularly and automatically issue system wide updates. </a:t>
            </a:r>
            <a:endParaRPr/>
          </a:p>
        </p:txBody>
      </p:sp>
      <p:sp>
        <p:nvSpPr>
          <p:cNvPr id="2445" name="Google Shape;2445;p150"/>
          <p:cNvSpPr txBox="1"/>
          <p:nvPr/>
        </p:nvSpPr>
        <p:spPr>
          <a:xfrm>
            <a:off x="10893825" y="2029750"/>
            <a:ext cx="5356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US" sz="4000">
                <a:solidFill>
                  <a:schemeClr val="dk1"/>
                </a:solidFill>
                <a:latin typeface="Roboto"/>
                <a:ea typeface="Roboto"/>
                <a:cs typeface="Roboto"/>
                <a:sym typeface="Roboto"/>
              </a:rPr>
              <a:t> 3. Disable unused add-ons and unnecessary services:</a:t>
            </a:r>
            <a:endParaRPr/>
          </a:p>
        </p:txBody>
      </p:sp>
      <p:pic>
        <p:nvPicPr>
          <p:cNvPr id="2446" name="Google Shape;2446;p150"/>
          <p:cNvPicPr preferRelativeResize="0"/>
          <p:nvPr/>
        </p:nvPicPr>
        <p:blipFill>
          <a:blip r:embed="rId6">
            <a:alphaModFix/>
          </a:blip>
          <a:stretch>
            <a:fillRect/>
          </a:stretch>
        </p:blipFill>
        <p:spPr>
          <a:xfrm>
            <a:off x="1079525" y="3290875"/>
            <a:ext cx="4702748" cy="1423200"/>
          </a:xfrm>
          <a:prstGeom prst="rect">
            <a:avLst/>
          </a:prstGeom>
          <a:noFill/>
          <a:ln>
            <a:noFill/>
          </a:ln>
        </p:spPr>
      </p:pic>
      <p:pic>
        <p:nvPicPr>
          <p:cNvPr id="2447" name="Google Shape;2447;p150"/>
          <p:cNvPicPr preferRelativeResize="0"/>
          <p:nvPr/>
        </p:nvPicPr>
        <p:blipFill>
          <a:blip r:embed="rId7">
            <a:alphaModFix/>
          </a:blip>
          <a:stretch>
            <a:fillRect/>
          </a:stretch>
        </p:blipFill>
        <p:spPr>
          <a:xfrm>
            <a:off x="513125" y="8278950"/>
            <a:ext cx="3417700" cy="1312400"/>
          </a:xfrm>
          <a:prstGeom prst="rect">
            <a:avLst/>
          </a:prstGeom>
          <a:noFill/>
          <a:ln>
            <a:noFill/>
          </a:ln>
        </p:spPr>
      </p:pic>
      <p:pic>
        <p:nvPicPr>
          <p:cNvPr id="2448" name="Google Shape;2448;p150"/>
          <p:cNvPicPr preferRelativeResize="0"/>
          <p:nvPr/>
        </p:nvPicPr>
        <p:blipFill>
          <a:blip r:embed="rId8">
            <a:alphaModFix/>
          </a:blip>
          <a:stretch>
            <a:fillRect/>
          </a:stretch>
        </p:blipFill>
        <p:spPr>
          <a:xfrm>
            <a:off x="16250050" y="1880375"/>
            <a:ext cx="7396150" cy="4244200"/>
          </a:xfrm>
          <a:prstGeom prst="rect">
            <a:avLst/>
          </a:prstGeom>
          <a:noFill/>
          <a:ln>
            <a:noFill/>
          </a:ln>
        </p:spPr>
      </p:pic>
      <p:sp>
        <p:nvSpPr>
          <p:cNvPr id="2449" name="Google Shape;2449;p150"/>
          <p:cNvSpPr txBox="1"/>
          <p:nvPr/>
        </p:nvSpPr>
        <p:spPr>
          <a:xfrm>
            <a:off x="9571600" y="5111425"/>
            <a:ext cx="57231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t>4. Harden the existing wordpress installation and future installations through role variables on ansible: </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13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Table of Contents</a:t>
            </a:r>
            <a:endParaRPr/>
          </a:p>
        </p:txBody>
      </p:sp>
      <p:sp>
        <p:nvSpPr>
          <p:cNvPr id="2335" name="Google Shape;2335;p1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2336" name="Google Shape;2336;p13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37" name="Google Shape;2337;p13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2338" name="Google Shape;2338;p137"/>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Network Topology &amp; Critical Vulnerabilities</a:t>
            </a:r>
            <a:endParaRPr b="1"/>
          </a:p>
        </p:txBody>
      </p:sp>
      <p:sp>
        <p:nvSpPr>
          <p:cNvPr id="2339" name="Google Shape;2339;p137"/>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Alerts Implemented</a:t>
            </a:r>
            <a:endParaRPr/>
          </a:p>
        </p:txBody>
      </p:sp>
      <p:sp>
        <p:nvSpPr>
          <p:cNvPr id="2340" name="Google Shape;2340;p137"/>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Hardening</a:t>
            </a:r>
            <a:endParaRPr/>
          </a:p>
        </p:txBody>
      </p:sp>
      <p:sp>
        <p:nvSpPr>
          <p:cNvPr id="2341" name="Google Shape;2341;p137"/>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solidFill>
                  <a:schemeClr val="dk1"/>
                </a:solidFill>
              </a:rPr>
              <a:t>Implementing Patches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pic>
        <p:nvPicPr>
          <p:cNvPr id="2346" name="Google Shape;2346;p138"/>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347" name="Google Shape;2347;p138"/>
          <p:cNvSpPr txBox="1">
            <a:spLocks noGrp="1"/>
          </p:cNvSpPr>
          <p:nvPr>
            <p:ph type="title"/>
          </p:nvPr>
        </p:nvSpPr>
        <p:spPr>
          <a:xfrm>
            <a:off x="731288" y="5165600"/>
            <a:ext cx="22914900" cy="34614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t>Network Topology</a:t>
            </a:r>
            <a:endParaRPr/>
          </a:p>
          <a:p>
            <a:pPr marL="0" lvl="0" indent="0" algn="ctr" rtl="0">
              <a:spcBef>
                <a:spcPts val="0"/>
              </a:spcBef>
              <a:spcAft>
                <a:spcPts val="0"/>
              </a:spcAft>
              <a:buClr>
                <a:schemeClr val="dk1"/>
              </a:buClr>
              <a:buSzPts val="1100"/>
              <a:buFont typeface="Arial"/>
              <a:buNone/>
            </a:pPr>
            <a:r>
              <a:rPr lang="en-US"/>
              <a:t>&amp; Critical Vulnerabilities</a:t>
            </a:r>
            <a:endParaRPr/>
          </a:p>
          <a:p>
            <a:pPr marL="0" lvl="0" indent="0" algn="ctr"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48" name="Google Shape;2348;p138"/>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p139"/>
          <p:cNvSpPr txBox="1">
            <a:spLocks noGrp="1"/>
          </p:cNvSpPr>
          <p:nvPr>
            <p:ph type="body" idx="2"/>
          </p:nvPr>
        </p:nvSpPr>
        <p:spPr>
          <a:xfrm>
            <a:off x="307587" y="2427933"/>
            <a:ext cx="17860800" cy="10393500"/>
          </a:xfrm>
          <a:prstGeom prst="rect">
            <a:avLst/>
          </a:prstGeom>
          <a:solidFill>
            <a:srgbClr val="1D8BE6">
              <a:alpha val="14530"/>
            </a:srgbClr>
          </a:solidFill>
        </p:spPr>
        <p:txBody>
          <a:bodyPr spcFirstLastPara="1" wrap="square" lIns="1219000" tIns="0" rIns="1219000" bIns="2437975" anchor="t" anchorCtr="0">
            <a:noAutofit/>
          </a:bodyPr>
          <a:lstStyle/>
          <a:p>
            <a:pPr marL="0" lvl="0" indent="0" algn="l" rtl="0">
              <a:spcBef>
                <a:spcPts val="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marR="0" lvl="0" indent="0" algn="ctr" rtl="0">
              <a:lnSpc>
                <a:spcPct val="100000"/>
              </a:lnSpc>
              <a:spcBef>
                <a:spcPts val="2100"/>
              </a:spcBef>
              <a:spcAft>
                <a:spcPts val="0"/>
              </a:spcAft>
              <a:buNone/>
            </a:pPr>
            <a:r>
              <a:rPr lang="en-US" sz="4800" b="1"/>
              <a:t>[Insert Here]</a:t>
            </a:r>
            <a:endParaRPr sz="4800" b="1"/>
          </a:p>
          <a:p>
            <a:pPr marL="0" lvl="0" indent="0" algn="l" rtl="0">
              <a:spcBef>
                <a:spcPts val="0"/>
              </a:spcBef>
              <a:spcAft>
                <a:spcPts val="0"/>
              </a:spcAft>
              <a:buNone/>
            </a:pPr>
            <a:endParaRPr/>
          </a:p>
          <a:p>
            <a:pPr marL="0" lvl="0" indent="0" algn="l" rtl="0">
              <a:spcBef>
                <a:spcPts val="2100"/>
              </a:spcBef>
              <a:spcAft>
                <a:spcPts val="0"/>
              </a:spcAft>
              <a:buNone/>
            </a:pPr>
            <a:r>
              <a:rPr lang="en-US"/>
              <a:t>Use </a:t>
            </a:r>
            <a:r>
              <a:rPr lang="en-US" u="sng">
                <a:solidFill>
                  <a:schemeClr val="hlink"/>
                </a:solidFill>
                <a:hlinkClick r:id="rId3"/>
              </a:rPr>
              <a:t>draw.io</a:t>
            </a:r>
            <a:r>
              <a:rPr lang="en-US">
                <a:solidFill>
                  <a:schemeClr val="dk1"/>
                </a:solidFill>
              </a:rPr>
              <a:t> to create</a:t>
            </a:r>
            <a:r>
              <a:rPr lang="en-US"/>
              <a:t> a diagram of the network.</a:t>
            </a:r>
            <a:endParaRPr/>
          </a:p>
          <a:p>
            <a:pPr marL="0" lvl="0" indent="0" algn="l" rtl="0">
              <a:spcBef>
                <a:spcPts val="2100"/>
              </a:spcBef>
              <a:spcAft>
                <a:spcPts val="0"/>
              </a:spcAft>
              <a:buClr>
                <a:schemeClr val="dk1"/>
              </a:buClr>
              <a:buSzPts val="2900"/>
              <a:buFont typeface="Arial"/>
              <a:buNone/>
            </a:pPr>
            <a:r>
              <a:rPr lang="en-US"/>
              <a:t>Add your diagram to this slide and fill out the data in the sidebar.</a:t>
            </a:r>
            <a:endParaRPr/>
          </a:p>
          <a:p>
            <a:pPr marL="0" lvl="0" indent="0" algn="l" rtl="0">
              <a:spcBef>
                <a:spcPts val="2100"/>
              </a:spcBef>
              <a:spcAft>
                <a:spcPts val="0"/>
              </a:spcAft>
              <a:buClr>
                <a:schemeClr val="dk1"/>
              </a:buClr>
              <a:buSzPts val="2900"/>
              <a:buFont typeface="Arial"/>
              <a:buNone/>
            </a:pPr>
            <a:endParaRPr/>
          </a:p>
          <a:p>
            <a:pPr marL="0" lvl="0" indent="0" algn="l" rtl="0">
              <a:spcBef>
                <a:spcPts val="2100"/>
              </a:spcBef>
              <a:spcAft>
                <a:spcPts val="2100"/>
              </a:spcAft>
              <a:buNone/>
            </a:pPr>
            <a:endParaRPr/>
          </a:p>
        </p:txBody>
      </p:sp>
      <p:sp>
        <p:nvSpPr>
          <p:cNvPr id="2354" name="Google Shape;2354;p139"/>
          <p:cNvSpPr txBox="1">
            <a:spLocks noGrp="1"/>
          </p:cNvSpPr>
          <p:nvPr>
            <p:ph type="subTitle" idx="3"/>
          </p:nvPr>
        </p:nvSpPr>
        <p:spPr>
          <a:xfrm>
            <a:off x="18811900" y="2427933"/>
            <a:ext cx="4836300" cy="100929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sz="2900" b="1"/>
          </a:p>
          <a:p>
            <a:pPr marL="0" lvl="0" indent="0" algn="l" rtl="0">
              <a:spcBef>
                <a:spcPts val="0"/>
              </a:spcBef>
              <a:spcAft>
                <a:spcPts val="0"/>
              </a:spcAft>
              <a:buClr>
                <a:schemeClr val="dk1"/>
              </a:buClr>
              <a:buSzPts val="2900"/>
              <a:buFont typeface="Arial"/>
              <a:buNone/>
            </a:pPr>
            <a:r>
              <a:rPr lang="en-US"/>
              <a:t>Address Range: 192.168.1.0-255</a:t>
            </a:r>
            <a:endParaRPr/>
          </a:p>
          <a:p>
            <a:pPr marL="0" lvl="0" indent="0" algn="l" rtl="0">
              <a:spcBef>
                <a:spcPts val="0"/>
              </a:spcBef>
              <a:spcAft>
                <a:spcPts val="0"/>
              </a:spcAft>
              <a:buClr>
                <a:schemeClr val="dk1"/>
              </a:buClr>
              <a:buSzPts val="2900"/>
              <a:buFont typeface="Arial"/>
              <a:buNone/>
            </a:pPr>
            <a:r>
              <a:rPr lang="en-US"/>
              <a:t>Netmask: /24</a:t>
            </a:r>
            <a:endParaRPr/>
          </a:p>
          <a:p>
            <a:pPr marL="0" lvl="0" indent="0" algn="l" rtl="0">
              <a:spcBef>
                <a:spcPts val="0"/>
              </a:spcBef>
              <a:spcAft>
                <a:spcPts val="0"/>
              </a:spcAft>
              <a:buClr>
                <a:schemeClr val="dk1"/>
              </a:buClr>
              <a:buSzPts val="2900"/>
              <a:buFont typeface="Arial"/>
              <a:buNone/>
            </a:pPr>
            <a:r>
              <a:rPr lang="en-US"/>
              <a:t>Gateway: 192.168.1.1</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r>
              <a:rPr lang="en-US"/>
              <a:t>IPv4: 192.168.1.110</a:t>
            </a:r>
            <a:endParaRPr/>
          </a:p>
          <a:p>
            <a:pPr marL="0" lvl="0" indent="0" algn="l" rtl="0">
              <a:spcBef>
                <a:spcPts val="0"/>
              </a:spcBef>
              <a:spcAft>
                <a:spcPts val="0"/>
              </a:spcAft>
              <a:buClr>
                <a:schemeClr val="dk1"/>
              </a:buClr>
              <a:buSzPts val="2900"/>
              <a:buFont typeface="Arial"/>
              <a:buNone/>
            </a:pPr>
            <a:r>
              <a:rPr lang="en-US"/>
              <a:t>OS: Linux</a:t>
            </a:r>
            <a:endParaRPr/>
          </a:p>
          <a:p>
            <a:pPr marL="0" lvl="0" indent="0" algn="l" rtl="0">
              <a:spcBef>
                <a:spcPts val="0"/>
              </a:spcBef>
              <a:spcAft>
                <a:spcPts val="0"/>
              </a:spcAft>
              <a:buClr>
                <a:schemeClr val="dk1"/>
              </a:buClr>
              <a:buSzPts val="2900"/>
              <a:buFont typeface="Arial"/>
              <a:buNone/>
            </a:pPr>
            <a:r>
              <a:rPr lang="en-US"/>
              <a:t>Hostname: Target 1</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a:t>IPv4: 192.168.1.110</a:t>
            </a:r>
            <a:endParaRPr/>
          </a:p>
          <a:p>
            <a:pPr marL="0" lvl="0" indent="0" algn="l" rtl="0">
              <a:spcBef>
                <a:spcPts val="0"/>
              </a:spcBef>
              <a:spcAft>
                <a:spcPts val="0"/>
              </a:spcAft>
              <a:buClr>
                <a:schemeClr val="dk1"/>
              </a:buClr>
              <a:buSzPts val="2900"/>
              <a:buFont typeface="Arial"/>
              <a:buNone/>
            </a:pPr>
            <a:r>
              <a:rPr lang="en-US"/>
              <a:t>OS: Linux</a:t>
            </a:r>
            <a:endParaRPr/>
          </a:p>
          <a:p>
            <a:pPr marL="0" lvl="0" indent="0" algn="l" rtl="0">
              <a:spcBef>
                <a:spcPts val="0"/>
              </a:spcBef>
              <a:spcAft>
                <a:spcPts val="0"/>
              </a:spcAft>
              <a:buClr>
                <a:schemeClr val="dk1"/>
              </a:buClr>
              <a:buSzPts val="2900"/>
              <a:buFont typeface="Arial"/>
              <a:buNone/>
            </a:pPr>
            <a:r>
              <a:rPr lang="en-US"/>
              <a:t>Hostname: Target 2</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a:t>IPv4: 192.169.1.100</a:t>
            </a:r>
            <a:endParaRPr/>
          </a:p>
          <a:p>
            <a:pPr marL="0" lvl="0" indent="0" algn="l" rtl="0">
              <a:spcBef>
                <a:spcPts val="0"/>
              </a:spcBef>
              <a:spcAft>
                <a:spcPts val="0"/>
              </a:spcAft>
              <a:buClr>
                <a:schemeClr val="dk1"/>
              </a:buClr>
              <a:buSzPts val="2900"/>
              <a:buFont typeface="Arial"/>
              <a:buNone/>
            </a:pPr>
            <a:r>
              <a:rPr lang="en-US"/>
              <a:t>OS: Linux	</a:t>
            </a:r>
            <a:endParaRPr/>
          </a:p>
          <a:p>
            <a:pPr marL="0" lvl="0" indent="0" algn="l" rtl="0">
              <a:spcBef>
                <a:spcPts val="0"/>
              </a:spcBef>
              <a:spcAft>
                <a:spcPts val="0"/>
              </a:spcAft>
              <a:buClr>
                <a:schemeClr val="dk1"/>
              </a:buClr>
              <a:buSzPts val="2900"/>
              <a:buFont typeface="Arial"/>
              <a:buNone/>
            </a:pPr>
            <a:r>
              <a:rPr lang="en-US"/>
              <a:t>Hostname: ELK</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a:t>IPv4: 192.168.1.105</a:t>
            </a:r>
            <a:endParaRPr/>
          </a:p>
          <a:p>
            <a:pPr marL="0" lvl="0" indent="0" algn="l" rtl="0">
              <a:spcBef>
                <a:spcPts val="0"/>
              </a:spcBef>
              <a:spcAft>
                <a:spcPts val="0"/>
              </a:spcAft>
              <a:buClr>
                <a:schemeClr val="dk1"/>
              </a:buClr>
              <a:buSzPts val="2900"/>
              <a:buFont typeface="Arial"/>
              <a:buNone/>
            </a:pPr>
            <a:r>
              <a:rPr lang="en-US"/>
              <a:t>OS: Linux</a:t>
            </a:r>
            <a:endParaRPr/>
          </a:p>
          <a:p>
            <a:pPr marL="0" lvl="0" indent="0" algn="l" rtl="0">
              <a:spcBef>
                <a:spcPts val="0"/>
              </a:spcBef>
              <a:spcAft>
                <a:spcPts val="0"/>
              </a:spcAft>
              <a:buClr>
                <a:schemeClr val="dk1"/>
              </a:buClr>
              <a:buSzPts val="2900"/>
              <a:buFont typeface="Arial"/>
              <a:buNone/>
            </a:pPr>
            <a:r>
              <a:rPr lang="en-US"/>
              <a:t>Hostname: CAPSTONE</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None/>
            </a:pPr>
            <a:endParaRPr/>
          </a:p>
        </p:txBody>
      </p:sp>
      <p:sp>
        <p:nvSpPr>
          <p:cNvPr id="2355" name="Google Shape;2355;p139"/>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sp>
        <p:nvSpPr>
          <p:cNvPr id="2356" name="Google Shape;2356;p139"/>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57" name="Google Shape;2357;p139"/>
          <p:cNvPicPr preferRelativeResize="0"/>
          <p:nvPr/>
        </p:nvPicPr>
        <p:blipFill>
          <a:blip r:embed="rId4">
            <a:alphaModFix/>
          </a:blip>
          <a:stretch>
            <a:fillRect/>
          </a:stretch>
        </p:blipFill>
        <p:spPr>
          <a:xfrm>
            <a:off x="1332050" y="2524525"/>
            <a:ext cx="15737546" cy="1029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63" name="Google Shape;2363;p1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2364" name="Google Shape;2364;p14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1200"/>
              </a:spcAft>
              <a:buNone/>
            </a:pPr>
            <a:endParaRPr sz="4400">
              <a:solidFill>
                <a:schemeClr val="dk1"/>
              </a:solidFill>
            </a:endParaRPr>
          </a:p>
        </p:txBody>
      </p:sp>
      <p:graphicFrame>
        <p:nvGraphicFramePr>
          <p:cNvPr id="2365" name="Google Shape;2365;p140"/>
          <p:cNvGraphicFramePr/>
          <p:nvPr/>
        </p:nvGraphicFramePr>
        <p:xfrm>
          <a:off x="1191000" y="3656325"/>
          <a:ext cx="22455200" cy="7980525"/>
        </p:xfrm>
        <a:graphic>
          <a:graphicData uri="http://schemas.openxmlformats.org/drawingml/2006/table">
            <a:tbl>
              <a:tblPr>
                <a:noFill/>
                <a:tableStyleId>{89F3FD43-66E5-40E9-8963-34682393BD0E}</a:tableStyleId>
              </a:tblPr>
              <a:tblGrid>
                <a:gridCol w="5995425">
                  <a:extLst>
                    <a:ext uri="{9D8B030D-6E8A-4147-A177-3AD203B41FA5}">
                      <a16:colId xmlns:a16="http://schemas.microsoft.com/office/drawing/2014/main" val="20000"/>
                    </a:ext>
                  </a:extLst>
                </a:gridCol>
                <a:gridCol w="8974700">
                  <a:extLst>
                    <a:ext uri="{9D8B030D-6E8A-4147-A177-3AD203B41FA5}">
                      <a16:colId xmlns:a16="http://schemas.microsoft.com/office/drawing/2014/main" val="20001"/>
                    </a:ext>
                  </a:extLst>
                </a:gridCol>
                <a:gridCol w="7485075">
                  <a:extLst>
                    <a:ext uri="{9D8B030D-6E8A-4147-A177-3AD203B41FA5}">
                      <a16:colId xmlns:a16="http://schemas.microsoft.com/office/drawing/2014/main" val="20002"/>
                    </a:ext>
                  </a:extLst>
                </a:gridCol>
              </a:tblGrid>
              <a:tr h="9404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1953300">
                <a:tc>
                  <a:txBody>
                    <a:bodyPr/>
                    <a:lstStyle/>
                    <a:p>
                      <a:pPr marL="0" lvl="0" indent="0" algn="l" rtl="0">
                        <a:spcBef>
                          <a:spcPts val="0"/>
                        </a:spcBef>
                        <a:spcAft>
                          <a:spcPts val="0"/>
                        </a:spcAft>
                        <a:buNone/>
                      </a:pPr>
                      <a:r>
                        <a:rPr lang="en-US" sz="3000">
                          <a:solidFill>
                            <a:schemeClr val="dk1"/>
                          </a:solidFill>
                          <a:latin typeface="Roboto"/>
                          <a:ea typeface="Roboto"/>
                          <a:cs typeface="Roboto"/>
                          <a:sym typeface="Roboto"/>
                        </a:rPr>
                        <a:t>Wordpress User Enumeration</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Utilized enum4linux to gather user information for the web server</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Allows attacker to gather usernames to gain access to the web server</a:t>
                      </a:r>
                      <a:endParaRPr sz="30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1758725">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Weak Passwords</a:t>
                      </a:r>
                      <a:endParaRPr sz="3000">
                        <a:solidFill>
                          <a:schemeClr val="dk1"/>
                        </a:solidFill>
                        <a:latin typeface="Roboto"/>
                        <a:ea typeface="Roboto"/>
                        <a:cs typeface="Roboto"/>
                        <a:sym typeface="Roboto"/>
                      </a:endParaRPr>
                    </a:p>
                    <a:p>
                      <a:pPr marL="0" lvl="0" indent="0" algn="l" rtl="0">
                        <a:spcBef>
                          <a:spcPts val="0"/>
                        </a:spcBef>
                        <a:spcAft>
                          <a:spcPts val="0"/>
                        </a:spcAft>
                        <a:buNone/>
                      </a:pP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Was able to find passwords using dictionary brute force against web form</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Allowed attacker to gain access to protected web directories</a:t>
                      </a:r>
                      <a:endParaRPr sz="30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1739275">
                <a:tc>
                  <a:txBody>
                    <a:bodyPr/>
                    <a:lstStyle/>
                    <a:p>
                      <a:pPr marL="0" lvl="0" indent="0" algn="l" rtl="0">
                        <a:spcBef>
                          <a:spcPts val="0"/>
                        </a:spcBef>
                        <a:spcAft>
                          <a:spcPts val="0"/>
                        </a:spcAft>
                        <a:buNone/>
                      </a:pPr>
                      <a:r>
                        <a:rPr lang="en-US" sz="3000">
                          <a:latin typeface="Roboto"/>
                          <a:ea typeface="Roboto"/>
                          <a:cs typeface="Roboto"/>
                          <a:sym typeface="Roboto"/>
                        </a:rPr>
                        <a:t>Weak Cryptographic Hash</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US" sz="3000">
                          <a:latin typeface="Roboto"/>
                          <a:ea typeface="Roboto"/>
                          <a:cs typeface="Roboto"/>
                          <a:sym typeface="Roboto"/>
                        </a:rPr>
                        <a:t>Used Rainbow table to compare an unprotected hash to a corresponding password</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US" sz="3000">
                          <a:latin typeface="Roboto"/>
                          <a:ea typeface="Roboto"/>
                          <a:cs typeface="Roboto"/>
                          <a:sym typeface="Roboto"/>
                        </a:rPr>
                        <a:t>Allowed attacker to gain access to WebDav to alter contents of web server</a:t>
                      </a:r>
                      <a:endParaRPr sz="30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1588825">
                <a:tc>
                  <a:txBody>
                    <a:bodyPr/>
                    <a:lstStyle/>
                    <a:p>
                      <a:pPr marL="0" lvl="0" indent="0" algn="l" rtl="0">
                        <a:spcBef>
                          <a:spcPts val="0"/>
                        </a:spcBef>
                        <a:spcAft>
                          <a:spcPts val="0"/>
                        </a:spcAft>
                        <a:buNone/>
                      </a:pPr>
                      <a:r>
                        <a:rPr lang="en-US" sz="3000">
                          <a:solidFill>
                            <a:schemeClr val="dk1"/>
                          </a:solidFill>
                          <a:latin typeface="Roboto"/>
                          <a:ea typeface="Roboto"/>
                          <a:cs typeface="Roboto"/>
                          <a:sym typeface="Roboto"/>
                        </a:rPr>
                        <a:t>Privilege Escalation</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US" sz="3000">
                          <a:latin typeface="Roboto"/>
                          <a:ea typeface="Roboto"/>
                          <a:cs typeface="Roboto"/>
                          <a:sym typeface="Roboto"/>
                        </a:rPr>
                        <a:t>Used Stevens sudo Python access to escalate from ‘Steven to root’ </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US" sz="3000">
                          <a:latin typeface="Roboto"/>
                          <a:ea typeface="Roboto"/>
                          <a:cs typeface="Roboto"/>
                          <a:sym typeface="Roboto"/>
                        </a:rPr>
                        <a:t>Allowed privilege escalation to root</a:t>
                      </a:r>
                      <a:endParaRPr sz="30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141"/>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Alerts Implemented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371" name="Google Shape;2371;p14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6</a:t>
            </a:fld>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142"/>
          <p:cNvSpPr txBox="1">
            <a:spLocks noGrp="1"/>
          </p:cNvSpPr>
          <p:nvPr>
            <p:ph type="title"/>
          </p:nvPr>
        </p:nvSpPr>
        <p:spPr>
          <a:xfrm>
            <a:off x="119609"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solidFill>
                  <a:schemeClr val="dk1"/>
                </a:solidFill>
              </a:rPr>
              <a:t>HTTP Request Size Monitor</a:t>
            </a:r>
            <a:r>
              <a:rPr lang="en-US"/>
              <a:t> </a:t>
            </a:r>
            <a:endParaRPr/>
          </a:p>
        </p:txBody>
      </p:sp>
      <p:sp>
        <p:nvSpPr>
          <p:cNvPr id="2377" name="Google Shape;2377;p1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2378" name="Google Shape;2378;p14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a:solidFill>
                  <a:schemeClr val="dk1"/>
                </a:solidFill>
              </a:rPr>
              <a:t>The metric this alert monitors is the sum of http.request.bytes over all documents. The threshold it fires at is any value above 3500.</a:t>
            </a: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2379" name="Google Shape;2379;p142"/>
          <p:cNvPicPr preferRelativeResize="0"/>
          <p:nvPr/>
        </p:nvPicPr>
        <p:blipFill>
          <a:blip r:embed="rId3">
            <a:alphaModFix/>
          </a:blip>
          <a:stretch>
            <a:fillRect/>
          </a:stretch>
        </p:blipFill>
        <p:spPr>
          <a:xfrm>
            <a:off x="2162150" y="4312225"/>
            <a:ext cx="20785950" cy="80057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14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solidFill>
                  <a:schemeClr val="dk1"/>
                </a:solidFill>
              </a:rPr>
              <a:t>Excessive HTTP Errors </a:t>
            </a:r>
            <a:endParaRPr/>
          </a:p>
        </p:txBody>
      </p:sp>
      <p:sp>
        <p:nvSpPr>
          <p:cNvPr id="2385" name="Google Shape;2385;p1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386" name="Google Shape;2386;p14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a:solidFill>
                  <a:schemeClr val="dk1"/>
                </a:solidFill>
              </a:rPr>
              <a:t>The metric this alert monitors is excessive http error responses. The alert counts the top 5 http.response.status_codes and fires when any value exceeds 400.</a:t>
            </a:r>
            <a:endParaRPr sz="4400">
              <a:solidFill>
                <a:schemeClr val="dk1"/>
              </a:solidFill>
            </a:endParaRPr>
          </a:p>
          <a:p>
            <a:pPr marL="0" lvl="0" indent="0" algn="l" rtl="0">
              <a:lnSpc>
                <a:spcPct val="115000"/>
              </a:lnSpc>
              <a:spcBef>
                <a:spcPts val="1000"/>
              </a:spcBef>
              <a:spcAft>
                <a:spcPts val="0"/>
              </a:spcAft>
              <a:buNone/>
            </a:pPr>
            <a:r>
              <a:rPr lang="en-US" sz="4000">
                <a:solidFill>
                  <a:schemeClr val="dk1"/>
                </a:solidFill>
              </a:rPr>
              <a:t>   </a:t>
            </a: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2387" name="Google Shape;2387;p143"/>
          <p:cNvPicPr preferRelativeResize="0"/>
          <p:nvPr/>
        </p:nvPicPr>
        <p:blipFill rotWithShape="1">
          <a:blip r:embed="rId3">
            <a:alphaModFix/>
          </a:blip>
          <a:srcRect/>
          <a:stretch/>
        </p:blipFill>
        <p:spPr>
          <a:xfrm>
            <a:off x="1610400" y="4183625"/>
            <a:ext cx="21128775" cy="838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CPU Usage Monitor</a:t>
            </a:r>
            <a:endParaRPr/>
          </a:p>
        </p:txBody>
      </p:sp>
      <p:sp>
        <p:nvSpPr>
          <p:cNvPr id="2393" name="Google Shape;2393;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394" name="Google Shape;2394;p1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a:solidFill>
                  <a:schemeClr val="dk1"/>
                </a:solidFill>
              </a:rPr>
              <a:t>The metric this alert monitors is max system.process.cpu.total.pct. It fires at a threshold of above 0.5% sustained over a period of 5 minutes.</a:t>
            </a:r>
            <a:endParaRPr sz="4400">
              <a:solidFill>
                <a:schemeClr val="dk1"/>
              </a:solidFill>
            </a:endParaRPr>
          </a:p>
          <a:p>
            <a:pPr marL="0" lvl="0" indent="0" algn="l" rtl="0">
              <a:lnSpc>
                <a:spcPct val="115000"/>
              </a:lnSpc>
              <a:spcBef>
                <a:spcPts val="1000"/>
              </a:spcBef>
              <a:spcAft>
                <a:spcPts val="0"/>
              </a:spcAft>
              <a:buNone/>
            </a:pP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2395" name="Google Shape;2395;p144"/>
          <p:cNvPicPr preferRelativeResize="0"/>
          <p:nvPr/>
        </p:nvPicPr>
        <p:blipFill rotWithShape="1">
          <a:blip r:embed="rId3">
            <a:alphaModFix/>
          </a:blip>
          <a:srcRect l="1080" t="-37000" r="-1080" b="37000"/>
          <a:stretch/>
        </p:blipFill>
        <p:spPr>
          <a:xfrm>
            <a:off x="2602975" y="5169475"/>
            <a:ext cx="16048699" cy="7393975"/>
          </a:xfrm>
          <a:prstGeom prst="rect">
            <a:avLst/>
          </a:prstGeom>
          <a:noFill/>
          <a:ln>
            <a:noFill/>
          </a:ln>
        </p:spPr>
      </p:pic>
      <p:pic>
        <p:nvPicPr>
          <p:cNvPr id="2396" name="Google Shape;2396;p144"/>
          <p:cNvPicPr preferRelativeResize="0"/>
          <p:nvPr/>
        </p:nvPicPr>
        <p:blipFill>
          <a:blip r:embed="rId4">
            <a:alphaModFix/>
          </a:blip>
          <a:stretch>
            <a:fillRect/>
          </a:stretch>
        </p:blipFill>
        <p:spPr>
          <a:xfrm>
            <a:off x="2187350" y="4096500"/>
            <a:ext cx="16048699" cy="36908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1008</TotalTime>
  <Words>943</Words>
  <Application>Microsoft Office PowerPoint</Application>
  <PresentationFormat>Custom</PresentationFormat>
  <Paragraphs>119</Paragraphs>
  <Slides>15</Slides>
  <Notes>15</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15</vt:i4>
      </vt:variant>
    </vt:vector>
  </HeadingPairs>
  <TitlesOfParts>
    <vt:vector size="32" baseType="lpstr">
      <vt:lpstr>Poppins</vt:lpstr>
      <vt:lpstr>Helvetica Neue</vt:lpstr>
      <vt:lpstr>Arial</vt:lpstr>
      <vt:lpstr>Inconsolata</vt:lpstr>
      <vt:lpstr>Amatic SC</vt:lpstr>
      <vt:lpstr>Calibri</vt:lpstr>
      <vt:lpstr>Roboto Thin</vt:lpstr>
      <vt:lpstr>Poppins Medium</vt:lpstr>
      <vt:lpstr>Roboto</vt:lpstr>
      <vt:lpstr>Roboto Light</vt:lpstr>
      <vt:lpstr>Roboto Medium</vt:lpstr>
      <vt:lpstr>Lato Light</vt:lpstr>
      <vt:lpstr>Roboto Black</vt:lpstr>
      <vt:lpstr>Office Theme</vt:lpstr>
      <vt:lpstr>Simple Light</vt:lpstr>
      <vt:lpstr>2_Custom Design</vt:lpstr>
      <vt:lpstr>Simple Light</vt:lpstr>
      <vt:lpstr>Final Engagement Attack, Defense &amp; Analysis of a Vulnerable Network</vt:lpstr>
      <vt:lpstr>Table of Contents</vt:lpstr>
      <vt:lpstr>Network Topology &amp; Critical Vulnerabilities  </vt:lpstr>
      <vt:lpstr>Network Topology</vt:lpstr>
      <vt:lpstr>Critical Vulnerabilities: Target 1</vt:lpstr>
      <vt:lpstr>Alerts Implemented  </vt:lpstr>
      <vt:lpstr>HTTP Request Size Monitor </vt:lpstr>
      <vt:lpstr>Excessive HTTP Errors </vt:lpstr>
      <vt:lpstr>CPU Usage Monitor</vt:lpstr>
      <vt:lpstr>Hardening  </vt:lpstr>
      <vt:lpstr>Hardening Against Enumeration in WordPress on Target 1</vt:lpstr>
      <vt:lpstr>Hardening Against Dictionary Attacks on Target 1 </vt:lpstr>
      <vt:lpstr>Hardening Against Weak Cryptographic Hash on Target 1</vt:lpstr>
      <vt:lpstr>Implementing Patches  </vt:lpstr>
      <vt:lpstr>Implementing Patches with Ansible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dc:title>
  <cp:lastModifiedBy>Chris Allen</cp:lastModifiedBy>
  <cp:revision>3</cp:revision>
  <dcterms:modified xsi:type="dcterms:W3CDTF">2021-07-08T01:39:03Z</dcterms:modified>
</cp:coreProperties>
</file>